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6" r:id="rId2"/>
    <p:sldId id="257"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58"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EDB"/>
    <a:srgbClr val="F1C5C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6135" autoAdjust="0"/>
  </p:normalViewPr>
  <p:slideViewPr>
    <p:cSldViewPr>
      <p:cViewPr varScale="1">
        <p:scale>
          <a:sx n="69" d="100"/>
          <a:sy n="69" d="100"/>
        </p:scale>
        <p:origin x="2004" y="7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390B2FF-2241-4A18-A56A-83E5A12F0CC2}" type="doc">
      <dgm:prSet loTypeId="urn:microsoft.com/office/officeart/2008/layout/VerticalCurvedList" loCatId="list" qsTypeId="urn:microsoft.com/office/officeart/2005/8/quickstyle/simple1" qsCatId="simple" csTypeId="urn:microsoft.com/office/officeart/2005/8/colors/accent2_1" csCatId="accent2" phldr="1"/>
      <dgm:spPr/>
      <dgm:t>
        <a:bodyPr/>
        <a:lstStyle/>
        <a:p>
          <a:endParaRPr lang="en-US"/>
        </a:p>
      </dgm:t>
    </dgm:pt>
    <dgm:pt modelId="{0321B393-E6D2-4FC8-A89C-011C1DD253A7}">
      <dgm:prSet custT="1"/>
      <dgm:spPr/>
      <dgm:t>
        <a:bodyPr/>
        <a:lstStyle/>
        <a:p>
          <a:pPr rtl="0"/>
          <a:r>
            <a:rPr lang="en-US" sz="1800" dirty="0" smtClean="0"/>
            <a:t>IWA </a:t>
          </a:r>
          <a:r>
            <a:rPr lang="en-US" sz="1800" dirty="0" smtClean="0"/>
            <a:t>started advocating</a:t>
          </a:r>
          <a:r>
            <a:rPr lang="en-US" sz="1800" dirty="0" smtClean="0"/>
            <a:t> for Afghanistan’s participation in 2014. </a:t>
          </a:r>
          <a:endParaRPr lang="en-US" sz="1800" dirty="0"/>
        </a:p>
      </dgm:t>
    </dgm:pt>
    <dgm:pt modelId="{67A85F3C-3166-41F7-8739-DEBFC206034A}" type="parTrans" cxnId="{7BEDD4F9-043A-4FE5-9A8F-BB3C1734F6E3}">
      <dgm:prSet/>
      <dgm:spPr/>
      <dgm:t>
        <a:bodyPr/>
        <a:lstStyle/>
        <a:p>
          <a:endParaRPr lang="en-US" sz="6600"/>
        </a:p>
      </dgm:t>
    </dgm:pt>
    <dgm:pt modelId="{0D26F779-C70C-408E-B4C5-361596B88D16}" type="sibTrans" cxnId="{7BEDD4F9-043A-4FE5-9A8F-BB3C1734F6E3}">
      <dgm:prSet custT="1"/>
      <dgm:spPr/>
      <dgm:t>
        <a:bodyPr/>
        <a:lstStyle/>
        <a:p>
          <a:endParaRPr lang="en-US" sz="1600"/>
        </a:p>
      </dgm:t>
    </dgm:pt>
    <dgm:pt modelId="{B5B633EC-1EC9-411B-9EA6-B1AC21B93ADA}">
      <dgm:prSet custT="1"/>
      <dgm:spPr/>
      <dgm:t>
        <a:bodyPr/>
        <a:lstStyle/>
        <a:p>
          <a:pPr rtl="0"/>
          <a:r>
            <a:rPr lang="en-US" sz="1800" dirty="0" smtClean="0"/>
            <a:t>Mr.</a:t>
          </a:r>
          <a:r>
            <a:rPr lang="en-US" sz="1800" baseline="0" dirty="0" smtClean="0"/>
            <a:t> Yama </a:t>
          </a:r>
          <a:r>
            <a:rPr lang="en-US" sz="1800" baseline="0" dirty="0" err="1" smtClean="0"/>
            <a:t>Yari</a:t>
          </a:r>
          <a:r>
            <a:rPr lang="en-US" sz="1800" baseline="0" dirty="0" smtClean="0"/>
            <a:t> and </a:t>
          </a:r>
          <a:r>
            <a:rPr lang="en-US" sz="1800" baseline="0" dirty="0" err="1" smtClean="0"/>
            <a:t>Ahmadullah</a:t>
          </a:r>
          <a:r>
            <a:rPr lang="en-US" sz="1800" baseline="0" dirty="0" smtClean="0"/>
            <a:t> </a:t>
          </a:r>
          <a:r>
            <a:rPr lang="en-US" sz="1800" baseline="0" dirty="0" err="1" smtClean="0"/>
            <a:t>Mauj</a:t>
          </a:r>
          <a:r>
            <a:rPr lang="en-US" sz="1800" baseline="0" dirty="0" smtClean="0"/>
            <a:t> were present in Paris to present President’s  Letter of Intent to OGP secretariat. </a:t>
          </a:r>
          <a:endParaRPr lang="en-US" sz="1800" dirty="0"/>
        </a:p>
      </dgm:t>
    </dgm:pt>
    <dgm:pt modelId="{526389E2-05D8-4571-AC10-FCC8B2156572}" type="parTrans" cxnId="{ABAFEA77-068D-47BE-AFDD-2A68AF49E403}">
      <dgm:prSet/>
      <dgm:spPr/>
      <dgm:t>
        <a:bodyPr/>
        <a:lstStyle/>
        <a:p>
          <a:endParaRPr lang="en-US" sz="6600"/>
        </a:p>
      </dgm:t>
    </dgm:pt>
    <dgm:pt modelId="{3BFB8F8C-6CDC-469D-B7CD-2710BCEB74BA}" type="sibTrans" cxnId="{ABAFEA77-068D-47BE-AFDD-2A68AF49E403}">
      <dgm:prSet custT="1"/>
      <dgm:spPr/>
      <dgm:t>
        <a:bodyPr/>
        <a:lstStyle/>
        <a:p>
          <a:endParaRPr lang="en-US" sz="1600"/>
        </a:p>
      </dgm:t>
    </dgm:pt>
    <dgm:pt modelId="{6B88D302-4A50-40ED-A518-951680C2D0DA}">
      <dgm:prSet custT="1"/>
      <dgm:spPr/>
      <dgm:t>
        <a:bodyPr/>
        <a:lstStyle/>
        <a:p>
          <a:pPr rtl="0"/>
          <a:r>
            <a:rPr lang="en-US" sz="1800" dirty="0" smtClean="0"/>
            <a:t>Workshop on 12</a:t>
          </a:r>
          <a:r>
            <a:rPr lang="en-US" sz="1800" baseline="30000" dirty="0" smtClean="0"/>
            <a:t>th</a:t>
          </a:r>
          <a:r>
            <a:rPr lang="en-US" sz="1800" dirty="0" smtClean="0"/>
            <a:t> April was organized to spread awareness and consultation. </a:t>
          </a:r>
          <a:endParaRPr lang="en-US" sz="1800" dirty="0"/>
        </a:p>
      </dgm:t>
    </dgm:pt>
    <dgm:pt modelId="{D30F3F2B-E00A-4503-987F-1C0DABAFF525}" type="parTrans" cxnId="{67011D80-2C6D-4972-9850-E43FF4D4AAA6}">
      <dgm:prSet/>
      <dgm:spPr/>
      <dgm:t>
        <a:bodyPr/>
        <a:lstStyle/>
        <a:p>
          <a:endParaRPr lang="en-US" sz="6600"/>
        </a:p>
      </dgm:t>
    </dgm:pt>
    <dgm:pt modelId="{5190663B-3958-48AB-977D-DF1BD00D605B}" type="sibTrans" cxnId="{67011D80-2C6D-4972-9850-E43FF4D4AAA6}">
      <dgm:prSet custT="1"/>
      <dgm:spPr/>
      <dgm:t>
        <a:bodyPr/>
        <a:lstStyle/>
        <a:p>
          <a:endParaRPr lang="en-US" sz="1600"/>
        </a:p>
      </dgm:t>
    </dgm:pt>
    <dgm:pt modelId="{DBFEE0C5-5ECD-40E1-BA3D-959D6D4424AE}">
      <dgm:prSet custT="1"/>
      <dgm:spPr/>
      <dgm:t>
        <a:bodyPr/>
        <a:lstStyle/>
        <a:p>
          <a:pPr rtl="0"/>
          <a:r>
            <a:rPr lang="en-US" sz="1800" dirty="0" smtClean="0"/>
            <a:t>Workshop organized by IWA, ACBAR, APPRO, EPD and AWN – with close collaboration of ANCB, </a:t>
          </a:r>
          <a:r>
            <a:rPr lang="en-US" sz="1800" dirty="0" err="1" smtClean="0"/>
            <a:t>ACSFo</a:t>
          </a:r>
          <a:r>
            <a:rPr lang="en-US" sz="1800" dirty="0" smtClean="0"/>
            <a:t>, SWABAC, HRCSN and AICS.</a:t>
          </a:r>
          <a:endParaRPr lang="en-US" sz="1800" dirty="0"/>
        </a:p>
      </dgm:t>
    </dgm:pt>
    <dgm:pt modelId="{1BDC2E9D-1D12-4E98-A0D8-EE1181B605F7}" type="parTrans" cxnId="{A4336B43-175E-4531-B628-FBB256270F63}">
      <dgm:prSet/>
      <dgm:spPr/>
      <dgm:t>
        <a:bodyPr/>
        <a:lstStyle/>
        <a:p>
          <a:endParaRPr lang="en-US" sz="6600"/>
        </a:p>
      </dgm:t>
    </dgm:pt>
    <dgm:pt modelId="{31EA7162-7873-4A0F-A80B-6096AEE254CE}" type="sibTrans" cxnId="{A4336B43-175E-4531-B628-FBB256270F63}">
      <dgm:prSet custT="1"/>
      <dgm:spPr/>
      <dgm:t>
        <a:bodyPr/>
        <a:lstStyle/>
        <a:p>
          <a:endParaRPr lang="en-US" sz="1600"/>
        </a:p>
      </dgm:t>
    </dgm:pt>
    <dgm:pt modelId="{86AF2860-4390-4834-A438-9C6CE7F9FF83}">
      <dgm:prSet custT="1"/>
      <dgm:spPr/>
      <dgm:t>
        <a:bodyPr/>
        <a:lstStyle/>
        <a:p>
          <a:pPr rtl="0"/>
          <a:r>
            <a:rPr lang="en-US" sz="1800" dirty="0" smtClean="0"/>
            <a:t>Finally more than 40 civil society organizations confirmed their participation in 1</a:t>
          </a:r>
          <a:r>
            <a:rPr lang="en-US" sz="1800" baseline="30000" dirty="0" smtClean="0"/>
            <a:t>st</a:t>
          </a:r>
          <a:r>
            <a:rPr lang="en-US" sz="1800" dirty="0" smtClean="0"/>
            <a:t> CS Consultation Workshop on OGP in Afghanistan</a:t>
          </a:r>
          <a:endParaRPr lang="en-US" sz="1800" dirty="0"/>
        </a:p>
      </dgm:t>
    </dgm:pt>
    <dgm:pt modelId="{AC3750D9-D03C-4D18-98A6-65425583DBAD}" type="parTrans" cxnId="{85EF44B2-07C7-4C80-96BF-7676F1D710D3}">
      <dgm:prSet/>
      <dgm:spPr/>
      <dgm:t>
        <a:bodyPr/>
        <a:lstStyle/>
        <a:p>
          <a:endParaRPr lang="en-US" sz="6600"/>
        </a:p>
      </dgm:t>
    </dgm:pt>
    <dgm:pt modelId="{E0345F08-E4E1-4E40-9BE3-DB4E0A16A727}" type="sibTrans" cxnId="{85EF44B2-07C7-4C80-96BF-7676F1D710D3}">
      <dgm:prSet custT="1"/>
      <dgm:spPr/>
      <dgm:t>
        <a:bodyPr/>
        <a:lstStyle/>
        <a:p>
          <a:endParaRPr lang="en-US" sz="1600"/>
        </a:p>
      </dgm:t>
    </dgm:pt>
    <dgm:pt modelId="{232BC93F-7593-440F-B09E-4817D1DF7601}" type="pres">
      <dgm:prSet presAssocID="{5390B2FF-2241-4A18-A56A-83E5A12F0CC2}" presName="Name0" presStyleCnt="0">
        <dgm:presLayoutVars>
          <dgm:chMax val="7"/>
          <dgm:chPref val="7"/>
          <dgm:dir/>
        </dgm:presLayoutVars>
      </dgm:prSet>
      <dgm:spPr/>
    </dgm:pt>
    <dgm:pt modelId="{4E8F2540-7A05-4B9B-8BD7-B7B5CD06E319}" type="pres">
      <dgm:prSet presAssocID="{5390B2FF-2241-4A18-A56A-83E5A12F0CC2}" presName="Name1" presStyleCnt="0"/>
      <dgm:spPr/>
    </dgm:pt>
    <dgm:pt modelId="{A6FF483D-C534-48D5-89FD-376FC08A0575}" type="pres">
      <dgm:prSet presAssocID="{5390B2FF-2241-4A18-A56A-83E5A12F0CC2}" presName="cycle" presStyleCnt="0"/>
      <dgm:spPr/>
    </dgm:pt>
    <dgm:pt modelId="{D7E3E14D-C706-458F-9A91-888CFB34A17A}" type="pres">
      <dgm:prSet presAssocID="{5390B2FF-2241-4A18-A56A-83E5A12F0CC2}" presName="srcNode" presStyleLbl="node1" presStyleIdx="0" presStyleCnt="5"/>
      <dgm:spPr/>
    </dgm:pt>
    <dgm:pt modelId="{D8F737E8-8B3E-4CC9-B3BA-AA47F131703B}" type="pres">
      <dgm:prSet presAssocID="{5390B2FF-2241-4A18-A56A-83E5A12F0CC2}" presName="conn" presStyleLbl="parChTrans1D2" presStyleIdx="0" presStyleCnt="1"/>
      <dgm:spPr/>
    </dgm:pt>
    <dgm:pt modelId="{41F7C7C7-1AD8-4A24-8C77-8A974A1F9416}" type="pres">
      <dgm:prSet presAssocID="{5390B2FF-2241-4A18-A56A-83E5A12F0CC2}" presName="extraNode" presStyleLbl="node1" presStyleIdx="0" presStyleCnt="5"/>
      <dgm:spPr/>
    </dgm:pt>
    <dgm:pt modelId="{66F675F9-B284-4D9C-AB92-7B6B06DAF7F5}" type="pres">
      <dgm:prSet presAssocID="{5390B2FF-2241-4A18-A56A-83E5A12F0CC2}" presName="dstNode" presStyleLbl="node1" presStyleIdx="0" presStyleCnt="5"/>
      <dgm:spPr/>
    </dgm:pt>
    <dgm:pt modelId="{58569AC7-F7B9-4637-B190-2DC8A76C26D5}" type="pres">
      <dgm:prSet presAssocID="{0321B393-E6D2-4FC8-A89C-011C1DD253A7}" presName="text_1" presStyleLbl="node1" presStyleIdx="0" presStyleCnt="5">
        <dgm:presLayoutVars>
          <dgm:bulletEnabled val="1"/>
        </dgm:presLayoutVars>
      </dgm:prSet>
      <dgm:spPr/>
    </dgm:pt>
    <dgm:pt modelId="{927729A9-9B4C-4357-AD1B-C28428E1008A}" type="pres">
      <dgm:prSet presAssocID="{0321B393-E6D2-4FC8-A89C-011C1DD253A7}" presName="accent_1" presStyleCnt="0"/>
      <dgm:spPr/>
    </dgm:pt>
    <dgm:pt modelId="{273F73EC-2895-496D-9B0F-E226512E9A49}" type="pres">
      <dgm:prSet presAssocID="{0321B393-E6D2-4FC8-A89C-011C1DD253A7}" presName="accentRepeatNode" presStyleLbl="solidFgAcc1" presStyleIdx="0" presStyleCnt="5"/>
      <dgm:spPr/>
    </dgm:pt>
    <dgm:pt modelId="{F019BE8B-42B1-4722-A39D-8A35E7E52427}" type="pres">
      <dgm:prSet presAssocID="{B5B633EC-1EC9-411B-9EA6-B1AC21B93ADA}" presName="text_2" presStyleLbl="node1" presStyleIdx="1" presStyleCnt="5" custScaleY="132744">
        <dgm:presLayoutVars>
          <dgm:bulletEnabled val="1"/>
        </dgm:presLayoutVars>
      </dgm:prSet>
      <dgm:spPr/>
      <dgm:t>
        <a:bodyPr/>
        <a:lstStyle/>
        <a:p>
          <a:endParaRPr lang="en-US"/>
        </a:p>
      </dgm:t>
    </dgm:pt>
    <dgm:pt modelId="{16F6FB6A-C518-4EA6-B929-CDFEA94CE871}" type="pres">
      <dgm:prSet presAssocID="{B5B633EC-1EC9-411B-9EA6-B1AC21B93ADA}" presName="accent_2" presStyleCnt="0"/>
      <dgm:spPr/>
    </dgm:pt>
    <dgm:pt modelId="{F65BE5D4-1AE9-4CD7-9C69-CE95A33FE003}" type="pres">
      <dgm:prSet presAssocID="{B5B633EC-1EC9-411B-9EA6-B1AC21B93ADA}" presName="accentRepeatNode" presStyleLbl="solidFgAcc1" presStyleIdx="1" presStyleCnt="5"/>
      <dgm:spPr/>
    </dgm:pt>
    <dgm:pt modelId="{29E9016B-2427-4616-ABEF-929CC4FEAC51}" type="pres">
      <dgm:prSet presAssocID="{6B88D302-4A50-40ED-A518-951680C2D0DA}" presName="text_3" presStyleLbl="node1" presStyleIdx="2" presStyleCnt="5">
        <dgm:presLayoutVars>
          <dgm:bulletEnabled val="1"/>
        </dgm:presLayoutVars>
      </dgm:prSet>
      <dgm:spPr/>
    </dgm:pt>
    <dgm:pt modelId="{C35C5981-6518-449C-AB83-2F93971C0278}" type="pres">
      <dgm:prSet presAssocID="{6B88D302-4A50-40ED-A518-951680C2D0DA}" presName="accent_3" presStyleCnt="0"/>
      <dgm:spPr/>
    </dgm:pt>
    <dgm:pt modelId="{CFF3F1DE-C87A-4648-BB16-A7F7620441CE}" type="pres">
      <dgm:prSet presAssocID="{6B88D302-4A50-40ED-A518-951680C2D0DA}" presName="accentRepeatNode" presStyleLbl="solidFgAcc1" presStyleIdx="2" presStyleCnt="5"/>
      <dgm:spPr/>
    </dgm:pt>
    <dgm:pt modelId="{5A16F5A4-D867-4939-8A5F-6D81EA6FB87F}" type="pres">
      <dgm:prSet presAssocID="{DBFEE0C5-5ECD-40E1-BA3D-959D6D4424AE}" presName="text_4" presStyleLbl="node1" presStyleIdx="3" presStyleCnt="5" custScaleY="145115">
        <dgm:presLayoutVars>
          <dgm:bulletEnabled val="1"/>
        </dgm:presLayoutVars>
      </dgm:prSet>
      <dgm:spPr/>
      <dgm:t>
        <a:bodyPr/>
        <a:lstStyle/>
        <a:p>
          <a:endParaRPr lang="en-US"/>
        </a:p>
      </dgm:t>
    </dgm:pt>
    <dgm:pt modelId="{4593998E-17E4-465C-8D87-D45ED1280E4B}" type="pres">
      <dgm:prSet presAssocID="{DBFEE0C5-5ECD-40E1-BA3D-959D6D4424AE}" presName="accent_4" presStyleCnt="0"/>
      <dgm:spPr/>
    </dgm:pt>
    <dgm:pt modelId="{69E48DBF-7E7D-4F1E-A0F1-02BC6B2AD048}" type="pres">
      <dgm:prSet presAssocID="{DBFEE0C5-5ECD-40E1-BA3D-959D6D4424AE}" presName="accentRepeatNode" presStyleLbl="solidFgAcc1" presStyleIdx="3" presStyleCnt="5"/>
      <dgm:spPr/>
    </dgm:pt>
    <dgm:pt modelId="{94BF861A-BE42-4D72-8BA1-647D6F01C8B9}" type="pres">
      <dgm:prSet presAssocID="{86AF2860-4390-4834-A438-9C6CE7F9FF83}" presName="text_5" presStyleLbl="node1" presStyleIdx="4" presStyleCnt="5">
        <dgm:presLayoutVars>
          <dgm:bulletEnabled val="1"/>
        </dgm:presLayoutVars>
      </dgm:prSet>
      <dgm:spPr/>
      <dgm:t>
        <a:bodyPr/>
        <a:lstStyle/>
        <a:p>
          <a:endParaRPr lang="en-US"/>
        </a:p>
      </dgm:t>
    </dgm:pt>
    <dgm:pt modelId="{7E8F188B-BA8A-42E8-B0CB-79C829BDEC9E}" type="pres">
      <dgm:prSet presAssocID="{86AF2860-4390-4834-A438-9C6CE7F9FF83}" presName="accent_5" presStyleCnt="0"/>
      <dgm:spPr/>
    </dgm:pt>
    <dgm:pt modelId="{04C79436-6C98-4710-9901-BE6E426B9404}" type="pres">
      <dgm:prSet presAssocID="{86AF2860-4390-4834-A438-9C6CE7F9FF83}" presName="accentRepeatNode" presStyleLbl="solidFgAcc1" presStyleIdx="4" presStyleCnt="5"/>
      <dgm:spPr/>
    </dgm:pt>
  </dgm:ptLst>
  <dgm:cxnLst>
    <dgm:cxn modelId="{B3C4D9CD-8B6F-4B00-B9AB-08F0D02189B3}" type="presOf" srcId="{0321B393-E6D2-4FC8-A89C-011C1DD253A7}" destId="{58569AC7-F7B9-4637-B190-2DC8A76C26D5}" srcOrd="0" destOrd="0" presId="urn:microsoft.com/office/officeart/2008/layout/VerticalCurvedList"/>
    <dgm:cxn modelId="{7BEDD4F9-043A-4FE5-9A8F-BB3C1734F6E3}" srcId="{5390B2FF-2241-4A18-A56A-83E5A12F0CC2}" destId="{0321B393-E6D2-4FC8-A89C-011C1DD253A7}" srcOrd="0" destOrd="0" parTransId="{67A85F3C-3166-41F7-8739-DEBFC206034A}" sibTransId="{0D26F779-C70C-408E-B4C5-361596B88D16}"/>
    <dgm:cxn modelId="{E22D6D51-30F5-4897-B086-A0E7F01DEA2B}" type="presOf" srcId="{B5B633EC-1EC9-411B-9EA6-B1AC21B93ADA}" destId="{F019BE8B-42B1-4722-A39D-8A35E7E52427}" srcOrd="0" destOrd="0" presId="urn:microsoft.com/office/officeart/2008/layout/VerticalCurvedList"/>
    <dgm:cxn modelId="{5664FC24-37BE-4ABF-A839-20AA97370E7B}" type="presOf" srcId="{6B88D302-4A50-40ED-A518-951680C2D0DA}" destId="{29E9016B-2427-4616-ABEF-929CC4FEAC51}" srcOrd="0" destOrd="0" presId="urn:microsoft.com/office/officeart/2008/layout/VerticalCurvedList"/>
    <dgm:cxn modelId="{85EF44B2-07C7-4C80-96BF-7676F1D710D3}" srcId="{5390B2FF-2241-4A18-A56A-83E5A12F0CC2}" destId="{86AF2860-4390-4834-A438-9C6CE7F9FF83}" srcOrd="4" destOrd="0" parTransId="{AC3750D9-D03C-4D18-98A6-65425583DBAD}" sibTransId="{E0345F08-E4E1-4E40-9BE3-DB4E0A16A727}"/>
    <dgm:cxn modelId="{ABAFEA77-068D-47BE-AFDD-2A68AF49E403}" srcId="{5390B2FF-2241-4A18-A56A-83E5A12F0CC2}" destId="{B5B633EC-1EC9-411B-9EA6-B1AC21B93ADA}" srcOrd="1" destOrd="0" parTransId="{526389E2-05D8-4571-AC10-FCC8B2156572}" sibTransId="{3BFB8F8C-6CDC-469D-B7CD-2710BCEB74BA}"/>
    <dgm:cxn modelId="{609B9A65-F18F-4854-959C-87C06910A6E9}" type="presOf" srcId="{86AF2860-4390-4834-A438-9C6CE7F9FF83}" destId="{94BF861A-BE42-4D72-8BA1-647D6F01C8B9}" srcOrd="0" destOrd="0" presId="urn:microsoft.com/office/officeart/2008/layout/VerticalCurvedList"/>
    <dgm:cxn modelId="{67011D80-2C6D-4972-9850-E43FF4D4AAA6}" srcId="{5390B2FF-2241-4A18-A56A-83E5A12F0CC2}" destId="{6B88D302-4A50-40ED-A518-951680C2D0DA}" srcOrd="2" destOrd="0" parTransId="{D30F3F2B-E00A-4503-987F-1C0DABAFF525}" sibTransId="{5190663B-3958-48AB-977D-DF1BD00D605B}"/>
    <dgm:cxn modelId="{3774BF70-8652-4113-B1A1-4C561CCBDEA7}" type="presOf" srcId="{5390B2FF-2241-4A18-A56A-83E5A12F0CC2}" destId="{232BC93F-7593-440F-B09E-4817D1DF7601}" srcOrd="0" destOrd="0" presId="urn:microsoft.com/office/officeart/2008/layout/VerticalCurvedList"/>
    <dgm:cxn modelId="{8BC0B109-3C32-479B-A9EA-E2B1822D648F}" type="presOf" srcId="{0D26F779-C70C-408E-B4C5-361596B88D16}" destId="{D8F737E8-8B3E-4CC9-B3BA-AA47F131703B}" srcOrd="0" destOrd="0" presId="urn:microsoft.com/office/officeart/2008/layout/VerticalCurvedList"/>
    <dgm:cxn modelId="{D9A87239-C0E2-433E-B9FB-F93B8F9604CD}" type="presOf" srcId="{DBFEE0C5-5ECD-40E1-BA3D-959D6D4424AE}" destId="{5A16F5A4-D867-4939-8A5F-6D81EA6FB87F}" srcOrd="0" destOrd="0" presId="urn:microsoft.com/office/officeart/2008/layout/VerticalCurvedList"/>
    <dgm:cxn modelId="{A4336B43-175E-4531-B628-FBB256270F63}" srcId="{5390B2FF-2241-4A18-A56A-83E5A12F0CC2}" destId="{DBFEE0C5-5ECD-40E1-BA3D-959D6D4424AE}" srcOrd="3" destOrd="0" parTransId="{1BDC2E9D-1D12-4E98-A0D8-EE1181B605F7}" sibTransId="{31EA7162-7873-4A0F-A80B-6096AEE254CE}"/>
    <dgm:cxn modelId="{41D7C7E9-7450-4AF8-8175-DF2DDA9D84D3}" type="presParOf" srcId="{232BC93F-7593-440F-B09E-4817D1DF7601}" destId="{4E8F2540-7A05-4B9B-8BD7-B7B5CD06E319}" srcOrd="0" destOrd="0" presId="urn:microsoft.com/office/officeart/2008/layout/VerticalCurvedList"/>
    <dgm:cxn modelId="{25652AD9-135B-4DBE-B477-AC839A0DA429}" type="presParOf" srcId="{4E8F2540-7A05-4B9B-8BD7-B7B5CD06E319}" destId="{A6FF483D-C534-48D5-89FD-376FC08A0575}" srcOrd="0" destOrd="0" presId="urn:microsoft.com/office/officeart/2008/layout/VerticalCurvedList"/>
    <dgm:cxn modelId="{25AF9D4D-DB15-4AC5-A93F-5A1D0F6EA732}" type="presParOf" srcId="{A6FF483D-C534-48D5-89FD-376FC08A0575}" destId="{D7E3E14D-C706-458F-9A91-888CFB34A17A}" srcOrd="0" destOrd="0" presId="urn:microsoft.com/office/officeart/2008/layout/VerticalCurvedList"/>
    <dgm:cxn modelId="{EDD8D016-CF85-4AF3-B5D7-B4672DEE8858}" type="presParOf" srcId="{A6FF483D-C534-48D5-89FD-376FC08A0575}" destId="{D8F737E8-8B3E-4CC9-B3BA-AA47F131703B}" srcOrd="1" destOrd="0" presId="urn:microsoft.com/office/officeart/2008/layout/VerticalCurvedList"/>
    <dgm:cxn modelId="{58A95480-433F-48B8-ACEF-F3791FDA6ED3}" type="presParOf" srcId="{A6FF483D-C534-48D5-89FD-376FC08A0575}" destId="{41F7C7C7-1AD8-4A24-8C77-8A974A1F9416}" srcOrd="2" destOrd="0" presId="urn:microsoft.com/office/officeart/2008/layout/VerticalCurvedList"/>
    <dgm:cxn modelId="{3521A402-93AD-4A92-A525-DF661D0FBD97}" type="presParOf" srcId="{A6FF483D-C534-48D5-89FD-376FC08A0575}" destId="{66F675F9-B284-4D9C-AB92-7B6B06DAF7F5}" srcOrd="3" destOrd="0" presId="urn:microsoft.com/office/officeart/2008/layout/VerticalCurvedList"/>
    <dgm:cxn modelId="{50445B86-1A39-4B70-A49D-9B316B31B67B}" type="presParOf" srcId="{4E8F2540-7A05-4B9B-8BD7-B7B5CD06E319}" destId="{58569AC7-F7B9-4637-B190-2DC8A76C26D5}" srcOrd="1" destOrd="0" presId="urn:microsoft.com/office/officeart/2008/layout/VerticalCurvedList"/>
    <dgm:cxn modelId="{D0AE3120-7F08-4488-AB2C-69091C381F8E}" type="presParOf" srcId="{4E8F2540-7A05-4B9B-8BD7-B7B5CD06E319}" destId="{927729A9-9B4C-4357-AD1B-C28428E1008A}" srcOrd="2" destOrd="0" presId="urn:microsoft.com/office/officeart/2008/layout/VerticalCurvedList"/>
    <dgm:cxn modelId="{66B8C220-1236-4BB2-A7BF-70B398D6FB89}" type="presParOf" srcId="{927729A9-9B4C-4357-AD1B-C28428E1008A}" destId="{273F73EC-2895-496D-9B0F-E226512E9A49}" srcOrd="0" destOrd="0" presId="urn:microsoft.com/office/officeart/2008/layout/VerticalCurvedList"/>
    <dgm:cxn modelId="{316FC79C-E204-4CC5-B51B-3DEC4D2F7376}" type="presParOf" srcId="{4E8F2540-7A05-4B9B-8BD7-B7B5CD06E319}" destId="{F019BE8B-42B1-4722-A39D-8A35E7E52427}" srcOrd="3" destOrd="0" presId="urn:microsoft.com/office/officeart/2008/layout/VerticalCurvedList"/>
    <dgm:cxn modelId="{5E35BDAA-4A15-4E98-8D94-74CA0C50321E}" type="presParOf" srcId="{4E8F2540-7A05-4B9B-8BD7-B7B5CD06E319}" destId="{16F6FB6A-C518-4EA6-B929-CDFEA94CE871}" srcOrd="4" destOrd="0" presId="urn:microsoft.com/office/officeart/2008/layout/VerticalCurvedList"/>
    <dgm:cxn modelId="{11811A69-8CC5-4A29-8BB6-58AFB8D4C52A}" type="presParOf" srcId="{16F6FB6A-C518-4EA6-B929-CDFEA94CE871}" destId="{F65BE5D4-1AE9-4CD7-9C69-CE95A33FE003}" srcOrd="0" destOrd="0" presId="urn:microsoft.com/office/officeart/2008/layout/VerticalCurvedList"/>
    <dgm:cxn modelId="{AB10F0AE-F2E7-48E4-89F3-C7BE7D6694DB}" type="presParOf" srcId="{4E8F2540-7A05-4B9B-8BD7-B7B5CD06E319}" destId="{29E9016B-2427-4616-ABEF-929CC4FEAC51}" srcOrd="5" destOrd="0" presId="urn:microsoft.com/office/officeart/2008/layout/VerticalCurvedList"/>
    <dgm:cxn modelId="{79617AEF-7389-4D4E-ACE5-94D10604EE48}" type="presParOf" srcId="{4E8F2540-7A05-4B9B-8BD7-B7B5CD06E319}" destId="{C35C5981-6518-449C-AB83-2F93971C0278}" srcOrd="6" destOrd="0" presId="urn:microsoft.com/office/officeart/2008/layout/VerticalCurvedList"/>
    <dgm:cxn modelId="{4A535687-C2AB-4E12-8893-9E455A96697C}" type="presParOf" srcId="{C35C5981-6518-449C-AB83-2F93971C0278}" destId="{CFF3F1DE-C87A-4648-BB16-A7F7620441CE}" srcOrd="0" destOrd="0" presId="urn:microsoft.com/office/officeart/2008/layout/VerticalCurvedList"/>
    <dgm:cxn modelId="{EC377F88-FFBE-46B2-BA86-41DB0D4668F6}" type="presParOf" srcId="{4E8F2540-7A05-4B9B-8BD7-B7B5CD06E319}" destId="{5A16F5A4-D867-4939-8A5F-6D81EA6FB87F}" srcOrd="7" destOrd="0" presId="urn:microsoft.com/office/officeart/2008/layout/VerticalCurvedList"/>
    <dgm:cxn modelId="{93C14C05-BF49-4DC9-A42F-CCBC4A22C754}" type="presParOf" srcId="{4E8F2540-7A05-4B9B-8BD7-B7B5CD06E319}" destId="{4593998E-17E4-465C-8D87-D45ED1280E4B}" srcOrd="8" destOrd="0" presId="urn:microsoft.com/office/officeart/2008/layout/VerticalCurvedList"/>
    <dgm:cxn modelId="{55346EE9-D5A8-4DC8-9D65-2AF626356D75}" type="presParOf" srcId="{4593998E-17E4-465C-8D87-D45ED1280E4B}" destId="{69E48DBF-7E7D-4F1E-A0F1-02BC6B2AD048}" srcOrd="0" destOrd="0" presId="urn:microsoft.com/office/officeart/2008/layout/VerticalCurvedList"/>
    <dgm:cxn modelId="{DE425608-DE23-40EE-AC85-DAF392DFBDFA}" type="presParOf" srcId="{4E8F2540-7A05-4B9B-8BD7-B7B5CD06E319}" destId="{94BF861A-BE42-4D72-8BA1-647D6F01C8B9}" srcOrd="9" destOrd="0" presId="urn:microsoft.com/office/officeart/2008/layout/VerticalCurvedList"/>
    <dgm:cxn modelId="{12FEFDB4-1D1A-4103-B460-374F9930E698}" type="presParOf" srcId="{4E8F2540-7A05-4B9B-8BD7-B7B5CD06E319}" destId="{7E8F188B-BA8A-42E8-B0CB-79C829BDEC9E}" srcOrd="10" destOrd="0" presId="urn:microsoft.com/office/officeart/2008/layout/VerticalCurvedList"/>
    <dgm:cxn modelId="{EB7B443D-3B2C-434D-B9F2-2FF9D8DD8976}" type="presParOf" srcId="{7E8F188B-BA8A-42E8-B0CB-79C829BDEC9E}" destId="{04C79436-6C98-4710-9901-BE6E426B9404}"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D2E1BFB-D854-2A49-949C-148523CF094C}" type="doc">
      <dgm:prSet loTypeId="urn:microsoft.com/office/officeart/2005/8/layout/process1" loCatId="" qsTypeId="urn:microsoft.com/office/officeart/2005/8/quickstyle/simple3" qsCatId="simple" csTypeId="urn:microsoft.com/office/officeart/2005/8/colors/accent1_3" csCatId="accent1" phldr="1"/>
      <dgm:spPr/>
    </dgm:pt>
    <dgm:pt modelId="{A2160EED-FA90-2345-8088-2E2607FCD900}">
      <dgm:prSet phldrT="[Text]" custT="1"/>
      <dgm:spPr/>
      <dgm:t>
        <a:bodyPr anchor="ctr"/>
        <a:lstStyle/>
        <a:p>
          <a:pPr algn="l"/>
          <a:r>
            <a:rPr lang="en-US" sz="1800" b="0" dirty="0" smtClean="0"/>
            <a:t>Awareness Raising: Formal Introduction of OGP, structure in different countries and envisaged OGP structure in Afghanistan.</a:t>
          </a:r>
          <a:endParaRPr lang="en-US" sz="1800" b="0" dirty="0"/>
        </a:p>
      </dgm:t>
    </dgm:pt>
    <dgm:pt modelId="{F3539EFD-73A2-AF42-BCB8-CF68C738FB0E}" type="parTrans" cxnId="{AE22F158-0C0A-C54B-B8F4-479C33FCEF4A}">
      <dgm:prSet/>
      <dgm:spPr/>
      <dgm:t>
        <a:bodyPr/>
        <a:lstStyle/>
        <a:p>
          <a:endParaRPr lang="en-US" sz="1400"/>
        </a:p>
      </dgm:t>
    </dgm:pt>
    <dgm:pt modelId="{CA7FBA64-F47D-F24B-A2AC-D6333BDF5387}" type="sibTrans" cxnId="{AE22F158-0C0A-C54B-B8F4-479C33FCEF4A}">
      <dgm:prSet custT="1"/>
      <dgm:spPr/>
      <dgm:t>
        <a:bodyPr/>
        <a:lstStyle/>
        <a:p>
          <a:endParaRPr lang="en-US" sz="1400"/>
        </a:p>
      </dgm:t>
    </dgm:pt>
    <dgm:pt modelId="{618F38C2-880F-E849-8793-2B63133987A9}">
      <dgm:prSet custT="1"/>
      <dgm:spPr/>
      <dgm:t>
        <a:bodyPr/>
        <a:lstStyle/>
        <a:p>
          <a:pPr algn="l"/>
          <a:r>
            <a:rPr lang="en-US" sz="1800" dirty="0" smtClean="0"/>
            <a:t>Secondly, Consultation – more than 40 CSOs present in workshop were asked to sit and discuss potential commitments which they think should be included in NAP.</a:t>
          </a:r>
          <a:endParaRPr lang="en-US" sz="1800" dirty="0"/>
        </a:p>
      </dgm:t>
    </dgm:pt>
    <dgm:pt modelId="{24449F34-59D6-E44C-89D0-E78CED04B180}" type="parTrans" cxnId="{7B128B72-F12A-E746-B196-9BC6AAE857D5}">
      <dgm:prSet/>
      <dgm:spPr/>
      <dgm:t>
        <a:bodyPr/>
        <a:lstStyle/>
        <a:p>
          <a:endParaRPr lang="en-US" sz="1400"/>
        </a:p>
      </dgm:t>
    </dgm:pt>
    <dgm:pt modelId="{F5065F8E-47A4-8549-815C-C8D4FAD9E116}" type="sibTrans" cxnId="{7B128B72-F12A-E746-B196-9BC6AAE857D5}">
      <dgm:prSet/>
      <dgm:spPr/>
      <dgm:t>
        <a:bodyPr/>
        <a:lstStyle/>
        <a:p>
          <a:endParaRPr lang="en-US" sz="1400"/>
        </a:p>
      </dgm:t>
    </dgm:pt>
    <dgm:pt modelId="{51E5B2BF-2621-724A-8CCB-4CB6162FE01A}" type="pres">
      <dgm:prSet presAssocID="{7D2E1BFB-D854-2A49-949C-148523CF094C}" presName="Name0" presStyleCnt="0">
        <dgm:presLayoutVars>
          <dgm:dir/>
          <dgm:resizeHandles val="exact"/>
        </dgm:presLayoutVars>
      </dgm:prSet>
      <dgm:spPr/>
    </dgm:pt>
    <dgm:pt modelId="{16F731E8-6717-8B46-831A-464F9584F0C2}" type="pres">
      <dgm:prSet presAssocID="{A2160EED-FA90-2345-8088-2E2607FCD900}" presName="node" presStyleLbl="node1" presStyleIdx="0" presStyleCnt="2" custScaleX="93118" custScaleY="132532">
        <dgm:presLayoutVars>
          <dgm:bulletEnabled val="1"/>
        </dgm:presLayoutVars>
      </dgm:prSet>
      <dgm:spPr/>
      <dgm:t>
        <a:bodyPr/>
        <a:lstStyle/>
        <a:p>
          <a:endParaRPr lang="en-US"/>
        </a:p>
      </dgm:t>
    </dgm:pt>
    <dgm:pt modelId="{CDD4A8F0-7208-4C40-8017-CB7D12120F03}" type="pres">
      <dgm:prSet presAssocID="{CA7FBA64-F47D-F24B-A2AC-D6333BDF5387}" presName="sibTrans" presStyleLbl="sibTrans2D1" presStyleIdx="0" presStyleCnt="1"/>
      <dgm:spPr/>
      <dgm:t>
        <a:bodyPr/>
        <a:lstStyle/>
        <a:p>
          <a:endParaRPr lang="en-US"/>
        </a:p>
      </dgm:t>
    </dgm:pt>
    <dgm:pt modelId="{935B91BF-D48C-8E4E-81D4-77095C97A369}" type="pres">
      <dgm:prSet presAssocID="{CA7FBA64-F47D-F24B-A2AC-D6333BDF5387}" presName="connectorText" presStyleLbl="sibTrans2D1" presStyleIdx="0" presStyleCnt="1"/>
      <dgm:spPr/>
      <dgm:t>
        <a:bodyPr/>
        <a:lstStyle/>
        <a:p>
          <a:endParaRPr lang="en-US"/>
        </a:p>
      </dgm:t>
    </dgm:pt>
    <dgm:pt modelId="{1136A864-9921-044D-89D4-88919BA146BA}" type="pres">
      <dgm:prSet presAssocID="{618F38C2-880F-E849-8793-2B63133987A9}" presName="node" presStyleLbl="node1" presStyleIdx="1" presStyleCnt="2" custScaleX="91082" custScaleY="130353">
        <dgm:presLayoutVars>
          <dgm:bulletEnabled val="1"/>
        </dgm:presLayoutVars>
      </dgm:prSet>
      <dgm:spPr/>
      <dgm:t>
        <a:bodyPr/>
        <a:lstStyle/>
        <a:p>
          <a:endParaRPr lang="en-US"/>
        </a:p>
      </dgm:t>
    </dgm:pt>
  </dgm:ptLst>
  <dgm:cxnLst>
    <dgm:cxn modelId="{D5EEC4DB-1859-5B4E-BAC9-165A9FE47504}" type="presOf" srcId="{618F38C2-880F-E849-8793-2B63133987A9}" destId="{1136A864-9921-044D-89D4-88919BA146BA}" srcOrd="0" destOrd="0" presId="urn:microsoft.com/office/officeart/2005/8/layout/process1"/>
    <dgm:cxn modelId="{7B128B72-F12A-E746-B196-9BC6AAE857D5}" srcId="{7D2E1BFB-D854-2A49-949C-148523CF094C}" destId="{618F38C2-880F-E849-8793-2B63133987A9}" srcOrd="1" destOrd="0" parTransId="{24449F34-59D6-E44C-89D0-E78CED04B180}" sibTransId="{F5065F8E-47A4-8549-815C-C8D4FAD9E116}"/>
    <dgm:cxn modelId="{AAC40903-45FB-A64B-AA9F-063883A49877}" type="presOf" srcId="{CA7FBA64-F47D-F24B-A2AC-D6333BDF5387}" destId="{CDD4A8F0-7208-4C40-8017-CB7D12120F03}" srcOrd="0" destOrd="0" presId="urn:microsoft.com/office/officeart/2005/8/layout/process1"/>
    <dgm:cxn modelId="{BD3DF7DE-577F-A24D-89E0-9C0D5FB574A9}" type="presOf" srcId="{A2160EED-FA90-2345-8088-2E2607FCD900}" destId="{16F731E8-6717-8B46-831A-464F9584F0C2}" srcOrd="0" destOrd="0" presId="urn:microsoft.com/office/officeart/2005/8/layout/process1"/>
    <dgm:cxn modelId="{3E36AC62-8904-1F44-A355-4A159747DB50}" type="presOf" srcId="{7D2E1BFB-D854-2A49-949C-148523CF094C}" destId="{51E5B2BF-2621-724A-8CCB-4CB6162FE01A}" srcOrd="0" destOrd="0" presId="urn:microsoft.com/office/officeart/2005/8/layout/process1"/>
    <dgm:cxn modelId="{AE22F158-0C0A-C54B-B8F4-479C33FCEF4A}" srcId="{7D2E1BFB-D854-2A49-949C-148523CF094C}" destId="{A2160EED-FA90-2345-8088-2E2607FCD900}" srcOrd="0" destOrd="0" parTransId="{F3539EFD-73A2-AF42-BCB8-CF68C738FB0E}" sibTransId="{CA7FBA64-F47D-F24B-A2AC-D6333BDF5387}"/>
    <dgm:cxn modelId="{4B39EC57-D72B-8A4C-9575-3FF9A14FD9F1}" type="presOf" srcId="{CA7FBA64-F47D-F24B-A2AC-D6333BDF5387}" destId="{935B91BF-D48C-8E4E-81D4-77095C97A369}" srcOrd="1" destOrd="0" presId="urn:microsoft.com/office/officeart/2005/8/layout/process1"/>
    <dgm:cxn modelId="{562FD561-0FC7-BC4B-812B-2312E451963F}" type="presParOf" srcId="{51E5B2BF-2621-724A-8CCB-4CB6162FE01A}" destId="{16F731E8-6717-8B46-831A-464F9584F0C2}" srcOrd="0" destOrd="0" presId="urn:microsoft.com/office/officeart/2005/8/layout/process1"/>
    <dgm:cxn modelId="{FB7D522F-3354-AA4C-88D3-406A66C1584D}" type="presParOf" srcId="{51E5B2BF-2621-724A-8CCB-4CB6162FE01A}" destId="{CDD4A8F0-7208-4C40-8017-CB7D12120F03}" srcOrd="1" destOrd="0" presId="urn:microsoft.com/office/officeart/2005/8/layout/process1"/>
    <dgm:cxn modelId="{F04384E2-CCF6-4344-8046-6839DB60A3C4}" type="presParOf" srcId="{CDD4A8F0-7208-4C40-8017-CB7D12120F03}" destId="{935B91BF-D48C-8E4E-81D4-77095C97A369}" srcOrd="0" destOrd="0" presId="urn:microsoft.com/office/officeart/2005/8/layout/process1"/>
    <dgm:cxn modelId="{26D2B8A2-A5DF-C840-926F-F6D83BDE7E7D}" type="presParOf" srcId="{51E5B2BF-2621-724A-8CCB-4CB6162FE01A}" destId="{1136A864-9921-044D-89D4-88919BA146BA}" srcOrd="2" destOrd="0" presId="urn:microsoft.com/office/officeart/2005/8/layout/process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8F737E8-8B3E-4CC9-B3BA-AA47F131703B}">
      <dsp:nvSpPr>
        <dsp:cNvPr id="0" name=""/>
        <dsp:cNvSpPr/>
      </dsp:nvSpPr>
      <dsp:spPr>
        <a:xfrm>
          <a:off x="-5169077" y="-791784"/>
          <a:ext cx="6155568" cy="6155568"/>
        </a:xfrm>
        <a:prstGeom prst="blockArc">
          <a:avLst>
            <a:gd name="adj1" fmla="val 18900000"/>
            <a:gd name="adj2" fmla="val 2700000"/>
            <a:gd name="adj3" fmla="val 351"/>
          </a:avLst>
        </a:pr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8569AC7-F7B9-4637-B190-2DC8A76C26D5}">
      <dsp:nvSpPr>
        <dsp:cNvPr id="0" name=""/>
        <dsp:cNvSpPr/>
      </dsp:nvSpPr>
      <dsp:spPr>
        <a:xfrm>
          <a:off x="431480" y="285658"/>
          <a:ext cx="6896709" cy="571682"/>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3773" tIns="45720" rIns="45720" bIns="45720" numCol="1" spcCol="1270" anchor="ctr" anchorCtr="0">
          <a:noAutofit/>
        </a:bodyPr>
        <a:lstStyle/>
        <a:p>
          <a:pPr lvl="0" algn="l" defTabSz="800100" rtl="0">
            <a:lnSpc>
              <a:spcPct val="90000"/>
            </a:lnSpc>
            <a:spcBef>
              <a:spcPct val="0"/>
            </a:spcBef>
            <a:spcAft>
              <a:spcPct val="35000"/>
            </a:spcAft>
          </a:pPr>
          <a:r>
            <a:rPr lang="en-US" sz="1800" kern="1200" dirty="0" smtClean="0"/>
            <a:t>IWA </a:t>
          </a:r>
          <a:r>
            <a:rPr lang="en-US" sz="1800" kern="1200" dirty="0" smtClean="0"/>
            <a:t>started advocating</a:t>
          </a:r>
          <a:r>
            <a:rPr lang="en-US" sz="1800" kern="1200" dirty="0" smtClean="0"/>
            <a:t> for Afghanistan’s participation in 2014. </a:t>
          </a:r>
          <a:endParaRPr lang="en-US" sz="1800" kern="1200" dirty="0"/>
        </a:p>
      </dsp:txBody>
      <dsp:txXfrm>
        <a:off x="431480" y="285658"/>
        <a:ext cx="6896709" cy="571682"/>
      </dsp:txXfrm>
    </dsp:sp>
    <dsp:sp modelId="{273F73EC-2895-496D-9B0F-E226512E9A49}">
      <dsp:nvSpPr>
        <dsp:cNvPr id="0" name=""/>
        <dsp:cNvSpPr/>
      </dsp:nvSpPr>
      <dsp:spPr>
        <a:xfrm>
          <a:off x="74178" y="214198"/>
          <a:ext cx="714603" cy="714603"/>
        </a:xfrm>
        <a:prstGeom prst="ellipse">
          <a:avLst/>
        </a:prstGeom>
        <a:solidFill>
          <a:schemeClr val="lt1">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019BE8B-42B1-4722-A39D-8A35E7E52427}">
      <dsp:nvSpPr>
        <dsp:cNvPr id="0" name=""/>
        <dsp:cNvSpPr/>
      </dsp:nvSpPr>
      <dsp:spPr>
        <a:xfrm>
          <a:off x="841131" y="1049312"/>
          <a:ext cx="6487058" cy="758874"/>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3773" tIns="45720" rIns="45720" bIns="45720" numCol="1" spcCol="1270" anchor="ctr" anchorCtr="0">
          <a:noAutofit/>
        </a:bodyPr>
        <a:lstStyle/>
        <a:p>
          <a:pPr lvl="0" algn="l" defTabSz="800100" rtl="0">
            <a:lnSpc>
              <a:spcPct val="90000"/>
            </a:lnSpc>
            <a:spcBef>
              <a:spcPct val="0"/>
            </a:spcBef>
            <a:spcAft>
              <a:spcPct val="35000"/>
            </a:spcAft>
          </a:pPr>
          <a:r>
            <a:rPr lang="en-US" sz="1800" kern="1200" dirty="0" smtClean="0"/>
            <a:t>Mr.</a:t>
          </a:r>
          <a:r>
            <a:rPr lang="en-US" sz="1800" kern="1200" baseline="0" dirty="0" smtClean="0"/>
            <a:t> Yama </a:t>
          </a:r>
          <a:r>
            <a:rPr lang="en-US" sz="1800" kern="1200" baseline="0" dirty="0" err="1" smtClean="0"/>
            <a:t>Yari</a:t>
          </a:r>
          <a:r>
            <a:rPr lang="en-US" sz="1800" kern="1200" baseline="0" dirty="0" smtClean="0"/>
            <a:t> and </a:t>
          </a:r>
          <a:r>
            <a:rPr lang="en-US" sz="1800" kern="1200" baseline="0" dirty="0" err="1" smtClean="0"/>
            <a:t>Ahmadullah</a:t>
          </a:r>
          <a:r>
            <a:rPr lang="en-US" sz="1800" kern="1200" baseline="0" dirty="0" smtClean="0"/>
            <a:t> </a:t>
          </a:r>
          <a:r>
            <a:rPr lang="en-US" sz="1800" kern="1200" baseline="0" dirty="0" err="1" smtClean="0"/>
            <a:t>Mauj</a:t>
          </a:r>
          <a:r>
            <a:rPr lang="en-US" sz="1800" kern="1200" baseline="0" dirty="0" smtClean="0"/>
            <a:t> were present in Paris to present President’s  Letter of Intent to OGP secretariat. </a:t>
          </a:r>
          <a:endParaRPr lang="en-US" sz="1800" kern="1200" dirty="0"/>
        </a:p>
      </dsp:txBody>
      <dsp:txXfrm>
        <a:off x="841131" y="1049312"/>
        <a:ext cx="6487058" cy="758874"/>
      </dsp:txXfrm>
    </dsp:sp>
    <dsp:sp modelId="{F65BE5D4-1AE9-4CD7-9C69-CE95A33FE003}">
      <dsp:nvSpPr>
        <dsp:cNvPr id="0" name=""/>
        <dsp:cNvSpPr/>
      </dsp:nvSpPr>
      <dsp:spPr>
        <a:xfrm>
          <a:off x="483829" y="1071448"/>
          <a:ext cx="714603" cy="714603"/>
        </a:xfrm>
        <a:prstGeom prst="ellipse">
          <a:avLst/>
        </a:prstGeom>
        <a:solidFill>
          <a:schemeClr val="lt1">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9E9016B-2427-4616-ABEF-929CC4FEAC51}">
      <dsp:nvSpPr>
        <dsp:cNvPr id="0" name=""/>
        <dsp:cNvSpPr/>
      </dsp:nvSpPr>
      <dsp:spPr>
        <a:xfrm>
          <a:off x="966861" y="2000158"/>
          <a:ext cx="6361328" cy="571682"/>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3773" tIns="45720" rIns="45720" bIns="45720" numCol="1" spcCol="1270" anchor="ctr" anchorCtr="0">
          <a:noAutofit/>
        </a:bodyPr>
        <a:lstStyle/>
        <a:p>
          <a:pPr lvl="0" algn="l" defTabSz="800100" rtl="0">
            <a:lnSpc>
              <a:spcPct val="90000"/>
            </a:lnSpc>
            <a:spcBef>
              <a:spcPct val="0"/>
            </a:spcBef>
            <a:spcAft>
              <a:spcPct val="35000"/>
            </a:spcAft>
          </a:pPr>
          <a:r>
            <a:rPr lang="en-US" sz="1800" kern="1200" dirty="0" smtClean="0"/>
            <a:t>Workshop on 12</a:t>
          </a:r>
          <a:r>
            <a:rPr lang="en-US" sz="1800" kern="1200" baseline="30000" dirty="0" smtClean="0"/>
            <a:t>th</a:t>
          </a:r>
          <a:r>
            <a:rPr lang="en-US" sz="1800" kern="1200" dirty="0" smtClean="0"/>
            <a:t> April was organized to spread awareness and consultation. </a:t>
          </a:r>
          <a:endParaRPr lang="en-US" sz="1800" kern="1200" dirty="0"/>
        </a:p>
      </dsp:txBody>
      <dsp:txXfrm>
        <a:off x="966861" y="2000158"/>
        <a:ext cx="6361328" cy="571682"/>
      </dsp:txXfrm>
    </dsp:sp>
    <dsp:sp modelId="{CFF3F1DE-C87A-4648-BB16-A7F7620441CE}">
      <dsp:nvSpPr>
        <dsp:cNvPr id="0" name=""/>
        <dsp:cNvSpPr/>
      </dsp:nvSpPr>
      <dsp:spPr>
        <a:xfrm>
          <a:off x="609559" y="1928698"/>
          <a:ext cx="714603" cy="714603"/>
        </a:xfrm>
        <a:prstGeom prst="ellipse">
          <a:avLst/>
        </a:prstGeom>
        <a:solidFill>
          <a:schemeClr val="lt1">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A16F5A4-D867-4939-8A5F-6D81EA6FB87F}">
      <dsp:nvSpPr>
        <dsp:cNvPr id="0" name=""/>
        <dsp:cNvSpPr/>
      </dsp:nvSpPr>
      <dsp:spPr>
        <a:xfrm>
          <a:off x="841131" y="2728451"/>
          <a:ext cx="6487058" cy="829597"/>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3773" tIns="45720" rIns="45720" bIns="45720" numCol="1" spcCol="1270" anchor="ctr" anchorCtr="0">
          <a:noAutofit/>
        </a:bodyPr>
        <a:lstStyle/>
        <a:p>
          <a:pPr lvl="0" algn="l" defTabSz="800100" rtl="0">
            <a:lnSpc>
              <a:spcPct val="90000"/>
            </a:lnSpc>
            <a:spcBef>
              <a:spcPct val="0"/>
            </a:spcBef>
            <a:spcAft>
              <a:spcPct val="35000"/>
            </a:spcAft>
          </a:pPr>
          <a:r>
            <a:rPr lang="en-US" sz="1800" kern="1200" dirty="0" smtClean="0"/>
            <a:t>Workshop organized by IWA, ACBAR, APPRO, EPD and AWN – with close collaboration of ANCB, </a:t>
          </a:r>
          <a:r>
            <a:rPr lang="en-US" sz="1800" kern="1200" dirty="0" err="1" smtClean="0"/>
            <a:t>ACSFo</a:t>
          </a:r>
          <a:r>
            <a:rPr lang="en-US" sz="1800" kern="1200" dirty="0" smtClean="0"/>
            <a:t>, SWABAC, HRCSN and AICS.</a:t>
          </a:r>
          <a:endParaRPr lang="en-US" sz="1800" kern="1200" dirty="0"/>
        </a:p>
      </dsp:txBody>
      <dsp:txXfrm>
        <a:off x="841131" y="2728451"/>
        <a:ext cx="6487058" cy="829597"/>
      </dsp:txXfrm>
    </dsp:sp>
    <dsp:sp modelId="{69E48DBF-7E7D-4F1E-A0F1-02BC6B2AD048}">
      <dsp:nvSpPr>
        <dsp:cNvPr id="0" name=""/>
        <dsp:cNvSpPr/>
      </dsp:nvSpPr>
      <dsp:spPr>
        <a:xfrm>
          <a:off x="483829" y="2785948"/>
          <a:ext cx="714603" cy="714603"/>
        </a:xfrm>
        <a:prstGeom prst="ellipse">
          <a:avLst/>
        </a:prstGeom>
        <a:solidFill>
          <a:schemeClr val="lt1">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4BF861A-BE42-4D72-8BA1-647D6F01C8B9}">
      <dsp:nvSpPr>
        <dsp:cNvPr id="0" name=""/>
        <dsp:cNvSpPr/>
      </dsp:nvSpPr>
      <dsp:spPr>
        <a:xfrm>
          <a:off x="431480" y="3714658"/>
          <a:ext cx="6896709" cy="571682"/>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3773" tIns="45720" rIns="45720" bIns="45720" numCol="1" spcCol="1270" anchor="ctr" anchorCtr="0">
          <a:noAutofit/>
        </a:bodyPr>
        <a:lstStyle/>
        <a:p>
          <a:pPr lvl="0" algn="l" defTabSz="800100" rtl="0">
            <a:lnSpc>
              <a:spcPct val="90000"/>
            </a:lnSpc>
            <a:spcBef>
              <a:spcPct val="0"/>
            </a:spcBef>
            <a:spcAft>
              <a:spcPct val="35000"/>
            </a:spcAft>
          </a:pPr>
          <a:r>
            <a:rPr lang="en-US" sz="1800" kern="1200" dirty="0" smtClean="0"/>
            <a:t>Finally more than 40 civil society organizations confirmed their participation in 1</a:t>
          </a:r>
          <a:r>
            <a:rPr lang="en-US" sz="1800" kern="1200" baseline="30000" dirty="0" smtClean="0"/>
            <a:t>st</a:t>
          </a:r>
          <a:r>
            <a:rPr lang="en-US" sz="1800" kern="1200" dirty="0" smtClean="0"/>
            <a:t> CS Consultation Workshop on OGP in Afghanistan</a:t>
          </a:r>
          <a:endParaRPr lang="en-US" sz="1800" kern="1200" dirty="0"/>
        </a:p>
      </dsp:txBody>
      <dsp:txXfrm>
        <a:off x="431480" y="3714658"/>
        <a:ext cx="6896709" cy="571682"/>
      </dsp:txXfrm>
    </dsp:sp>
    <dsp:sp modelId="{04C79436-6C98-4710-9901-BE6E426B9404}">
      <dsp:nvSpPr>
        <dsp:cNvPr id="0" name=""/>
        <dsp:cNvSpPr/>
      </dsp:nvSpPr>
      <dsp:spPr>
        <a:xfrm>
          <a:off x="74178" y="3643198"/>
          <a:ext cx="714603" cy="714603"/>
        </a:xfrm>
        <a:prstGeom prst="ellipse">
          <a:avLst/>
        </a:prstGeom>
        <a:solidFill>
          <a:schemeClr val="lt1">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F731E8-6717-8B46-831A-464F9584F0C2}">
      <dsp:nvSpPr>
        <dsp:cNvPr id="0" name=""/>
        <dsp:cNvSpPr/>
      </dsp:nvSpPr>
      <dsp:spPr>
        <a:xfrm>
          <a:off x="2148" y="0"/>
          <a:ext cx="3466552" cy="2126536"/>
        </a:xfrm>
        <a:prstGeom prst="roundRect">
          <a:avLst>
            <a:gd name="adj" fmla="val 10000"/>
          </a:avLst>
        </a:prstGeom>
        <a:gradFill rotWithShape="0">
          <a:gsLst>
            <a:gs pos="0">
              <a:schemeClr val="accent1">
                <a:shade val="80000"/>
                <a:hueOff val="0"/>
                <a:satOff val="0"/>
                <a:lumOff val="0"/>
                <a:alphaOff val="0"/>
                <a:tint val="50000"/>
                <a:satMod val="300000"/>
              </a:schemeClr>
            </a:gs>
            <a:gs pos="35000">
              <a:schemeClr val="accent1">
                <a:shade val="80000"/>
                <a:hueOff val="0"/>
                <a:satOff val="0"/>
                <a:lumOff val="0"/>
                <a:alphaOff val="0"/>
                <a:tint val="37000"/>
                <a:satMod val="300000"/>
              </a:schemeClr>
            </a:gs>
            <a:gs pos="100000">
              <a:schemeClr val="accent1">
                <a:shade val="8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en-US" sz="1800" b="0" kern="1200" dirty="0" smtClean="0"/>
            <a:t>Awareness Raising: Formal Introduction of OGP, structure in different countries and envisaged OGP structure in Afghanistan.</a:t>
          </a:r>
          <a:endParaRPr lang="en-US" sz="1800" b="0" kern="1200" dirty="0"/>
        </a:p>
      </dsp:txBody>
      <dsp:txXfrm>
        <a:off x="64432" y="62284"/>
        <a:ext cx="3341984" cy="2001968"/>
      </dsp:txXfrm>
    </dsp:sp>
    <dsp:sp modelId="{CDD4A8F0-7208-4C40-8017-CB7D12120F03}">
      <dsp:nvSpPr>
        <dsp:cNvPr id="0" name=""/>
        <dsp:cNvSpPr/>
      </dsp:nvSpPr>
      <dsp:spPr>
        <a:xfrm>
          <a:off x="3840976" y="601646"/>
          <a:ext cx="789223" cy="923242"/>
        </a:xfrm>
        <a:prstGeom prst="rightArrow">
          <a:avLst>
            <a:gd name="adj1" fmla="val 60000"/>
            <a:gd name="adj2" fmla="val 50000"/>
          </a:avLst>
        </a:prstGeom>
        <a:gradFill rotWithShape="0">
          <a:gsLst>
            <a:gs pos="0">
              <a:schemeClr val="accent1">
                <a:shade val="90000"/>
                <a:hueOff val="0"/>
                <a:satOff val="0"/>
                <a:lumOff val="0"/>
                <a:alphaOff val="0"/>
                <a:tint val="50000"/>
                <a:satMod val="300000"/>
              </a:schemeClr>
            </a:gs>
            <a:gs pos="35000">
              <a:schemeClr val="accent1">
                <a:shade val="90000"/>
                <a:hueOff val="0"/>
                <a:satOff val="0"/>
                <a:lumOff val="0"/>
                <a:alphaOff val="0"/>
                <a:tint val="37000"/>
                <a:satMod val="300000"/>
              </a:schemeClr>
            </a:gs>
            <a:gs pos="100000">
              <a:schemeClr val="accent1">
                <a:shade val="9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dsp:txBody>
      <dsp:txXfrm>
        <a:off x="3840976" y="786294"/>
        <a:ext cx="552456" cy="553946"/>
      </dsp:txXfrm>
    </dsp:sp>
    <dsp:sp modelId="{1136A864-9921-044D-89D4-88919BA146BA}">
      <dsp:nvSpPr>
        <dsp:cNvPr id="0" name=""/>
        <dsp:cNvSpPr/>
      </dsp:nvSpPr>
      <dsp:spPr>
        <a:xfrm>
          <a:off x="4957802" y="17481"/>
          <a:ext cx="3390757" cy="2091572"/>
        </a:xfrm>
        <a:prstGeom prst="roundRect">
          <a:avLst>
            <a:gd name="adj" fmla="val 10000"/>
          </a:avLst>
        </a:prstGeom>
        <a:gradFill rotWithShape="0">
          <a:gsLst>
            <a:gs pos="0">
              <a:schemeClr val="accent1">
                <a:shade val="80000"/>
                <a:hueOff val="306246"/>
                <a:satOff val="-4392"/>
                <a:lumOff val="25615"/>
                <a:alphaOff val="0"/>
                <a:tint val="50000"/>
                <a:satMod val="300000"/>
              </a:schemeClr>
            </a:gs>
            <a:gs pos="35000">
              <a:schemeClr val="accent1">
                <a:shade val="80000"/>
                <a:hueOff val="306246"/>
                <a:satOff val="-4392"/>
                <a:lumOff val="25615"/>
                <a:alphaOff val="0"/>
                <a:tint val="37000"/>
                <a:satMod val="300000"/>
              </a:schemeClr>
            </a:gs>
            <a:gs pos="100000">
              <a:schemeClr val="accent1">
                <a:shade val="80000"/>
                <a:hueOff val="306246"/>
                <a:satOff val="-4392"/>
                <a:lumOff val="25615"/>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en-US" sz="1800" kern="1200" dirty="0" smtClean="0"/>
            <a:t>Secondly, Consultation – more than 40 CSOs present in workshop were asked to sit and discuss potential commitments which they think should be included in NAP.</a:t>
          </a:r>
          <a:endParaRPr lang="en-US" sz="1800" kern="1200" dirty="0"/>
        </a:p>
      </dsp:txBody>
      <dsp:txXfrm>
        <a:off x="5019062" y="78741"/>
        <a:ext cx="3268237" cy="1969052"/>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F4787E-ADC3-4D24-BBE6-21B40B286507}" type="datetimeFigureOut">
              <a:rPr lang="en-US" smtClean="0"/>
              <a:t>5/2/2017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6983EA1-09DE-43FB-8A01-C9EEBB57BA67}" type="slidenum">
              <a:rPr lang="en-US" smtClean="0"/>
              <a:t>‹#›</a:t>
            </a:fld>
            <a:endParaRPr lang="en-US"/>
          </a:p>
        </p:txBody>
      </p:sp>
    </p:spTree>
    <p:extLst>
      <p:ext uri="{BB962C8B-B14F-4D97-AF65-F5344CB8AC3E}">
        <p14:creationId xmlns:p14="http://schemas.microsoft.com/office/powerpoint/2010/main" val="27651154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1.Iwa</a:t>
            </a:r>
            <a:r>
              <a:rPr lang="en-US" baseline="0" dirty="0" smtClean="0"/>
              <a:t> started advocating in 2014 for Afghanistan’s membership in OGP.</a:t>
            </a:r>
          </a:p>
          <a:p>
            <a:r>
              <a:rPr lang="en-US" baseline="0" dirty="0" smtClean="0"/>
              <a:t>2. representative from IWA and AOP were present at annual OGP summit to submit LOI for Afghanistan’s membership in this initiative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t>3. Workshop on 12</a:t>
            </a:r>
            <a:r>
              <a:rPr lang="en-US" sz="1200" baseline="30000" dirty="0" smtClean="0"/>
              <a:t>th</a:t>
            </a:r>
            <a:r>
              <a:rPr lang="en-US" sz="1200" dirty="0" smtClean="0"/>
              <a:t> of April was organized to stay committed with OGP principles. OGP demands proactive dissemination of Information throughout different cycles of development of NAP.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t>4. So, therefore workshop was facilitated by IWA with close collaboration of APPRO, EPD, ACBAR, AWN – as well as consultation with Afghanistan NGOs Coordinating Body (ANCB), Afghanistan Civil Society Forum organization(</a:t>
            </a:r>
            <a:r>
              <a:rPr lang="en-US" sz="1200" dirty="0" err="1" smtClean="0"/>
              <a:t>ACSFo</a:t>
            </a:r>
            <a:r>
              <a:rPr lang="en-US" sz="1200" dirty="0" smtClean="0"/>
              <a:t>), Southern western Afghanistan &amp; Baluchistan Association for Coordination(SWABAC), Human Rights &amp; Civil Society Network(HRCSN) and Afghanistan Institute for Civil Society(AICS).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smtClean="0"/>
          </a:p>
          <a:p>
            <a:endParaRPr lang="en-US" dirty="0"/>
          </a:p>
        </p:txBody>
      </p:sp>
      <p:sp>
        <p:nvSpPr>
          <p:cNvPr id="4" name="Slide Number Placeholder 3"/>
          <p:cNvSpPr>
            <a:spLocks noGrp="1"/>
          </p:cNvSpPr>
          <p:nvPr>
            <p:ph type="sldNum" sz="quarter" idx="10"/>
          </p:nvPr>
        </p:nvSpPr>
        <p:spPr/>
        <p:txBody>
          <a:bodyPr/>
          <a:lstStyle/>
          <a:p>
            <a:fld id="{26983EA1-09DE-43FB-8A01-C9EEBB57BA67}" type="slidenum">
              <a:rPr lang="en-US" smtClean="0"/>
              <a:t>2</a:t>
            </a:fld>
            <a:endParaRPr lang="en-US"/>
          </a:p>
        </p:txBody>
      </p:sp>
    </p:spTree>
    <p:extLst>
      <p:ext uri="{BB962C8B-B14F-4D97-AF65-F5344CB8AC3E}">
        <p14:creationId xmlns:p14="http://schemas.microsoft.com/office/powerpoint/2010/main" val="5177023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1. Awareness raising and formal introduction of OGP structure, terms of engagement, OGP standards and finally the envisaged OGP structure in Afghanistan. OGP structure in different country contexts. </a:t>
            </a:r>
          </a:p>
          <a:p>
            <a:r>
              <a:rPr lang="en-US" sz="1200" dirty="0" smtClean="0"/>
              <a:t>2. Secondly, Consultation amongst present CSOs- more than 40 CSOs present in workshop were asked to sit and discuss potential commitments which they think should be included in Afghanistan’s NAP. This workshop will help to improve initial debate and knowledge amongst CSOs to conduct the Multi-stakeholder Forum in future. </a:t>
            </a:r>
          </a:p>
          <a:p>
            <a:endParaRPr lang="en-US" dirty="0"/>
          </a:p>
        </p:txBody>
      </p:sp>
      <p:sp>
        <p:nvSpPr>
          <p:cNvPr id="4" name="Slide Number Placeholder 3"/>
          <p:cNvSpPr>
            <a:spLocks noGrp="1"/>
          </p:cNvSpPr>
          <p:nvPr>
            <p:ph type="sldNum" sz="quarter" idx="10"/>
          </p:nvPr>
        </p:nvSpPr>
        <p:spPr/>
        <p:txBody>
          <a:bodyPr/>
          <a:lstStyle/>
          <a:p>
            <a:fld id="{26983EA1-09DE-43FB-8A01-C9EEBB57BA67}" type="slidenum">
              <a:rPr lang="en-US" smtClean="0"/>
              <a:t>3</a:t>
            </a:fld>
            <a:endParaRPr lang="en-US"/>
          </a:p>
        </p:txBody>
      </p:sp>
    </p:spTree>
    <p:extLst>
      <p:ext uri="{BB962C8B-B14F-4D97-AF65-F5344CB8AC3E}">
        <p14:creationId xmlns:p14="http://schemas.microsoft.com/office/powerpoint/2010/main" val="33370163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itchFamily="34" charset="0"/>
              <a:buNone/>
            </a:pPr>
            <a:r>
              <a:rPr lang="en-US" dirty="0" smtClean="0"/>
              <a:t>3 speakers addressed different issues and challenges facing Open Government Partnership in Afghanistan. </a:t>
            </a:r>
          </a:p>
          <a:p>
            <a:endParaRPr lang="en-US" dirty="0" smtClean="0"/>
          </a:p>
          <a:p>
            <a:r>
              <a:rPr lang="en-US" dirty="0" smtClean="0"/>
              <a:t>Sayed Ikram Afzali appreciated presence of participants and stated “ While attending annual OGP summit and delivering speech on behalf of my organization, I got the inspiration that Afghanistan should join this Partnership”.</a:t>
            </a:r>
          </a:p>
          <a:p>
            <a:endParaRPr lang="en-US" dirty="0" smtClean="0"/>
          </a:p>
          <a:p>
            <a:r>
              <a:rPr lang="en-US" dirty="0" smtClean="0"/>
              <a:t>OGP provides a joint platform for Civil Society and government to embed together all “scattered efforts” taken to make government more transparent and accessible to public demands. </a:t>
            </a:r>
          </a:p>
          <a:p>
            <a:r>
              <a:rPr lang="en-US" dirty="0" smtClean="0"/>
              <a:t>Sayed Ikram Afzali emphasized on mutual partnership of government and civil society in developing National Action Plan. co-ownership of this Platform is an important component of OGP. </a:t>
            </a:r>
          </a:p>
          <a:p>
            <a:endParaRPr lang="en-US" dirty="0" smtClean="0"/>
          </a:p>
          <a:p>
            <a:r>
              <a:rPr lang="en-US" dirty="0" smtClean="0"/>
              <a:t> He further emphasized, “Openness” of this forum, he also mentioned that “we were contemplating on translation of OGP and we thought “Open” means more than “Transparent”. The boundaries extends beyond transparency and integrity, so we translated it beyond having a transparent government which is “Open”; open because beside fighting corruption government’s doors should be open to citizens. </a:t>
            </a:r>
          </a:p>
          <a:p>
            <a:endParaRPr lang="en-US" dirty="0"/>
          </a:p>
        </p:txBody>
      </p:sp>
      <p:sp>
        <p:nvSpPr>
          <p:cNvPr id="4" name="Slide Number Placeholder 3"/>
          <p:cNvSpPr>
            <a:spLocks noGrp="1"/>
          </p:cNvSpPr>
          <p:nvPr>
            <p:ph type="sldNum" sz="quarter" idx="10"/>
          </p:nvPr>
        </p:nvSpPr>
        <p:spPr/>
        <p:txBody>
          <a:bodyPr/>
          <a:lstStyle/>
          <a:p>
            <a:fld id="{26983EA1-09DE-43FB-8A01-C9EEBB57BA67}" type="slidenum">
              <a:rPr lang="en-US" smtClean="0"/>
              <a:t>4</a:t>
            </a:fld>
            <a:endParaRPr lang="en-US"/>
          </a:p>
        </p:txBody>
      </p:sp>
    </p:spTree>
    <p:extLst>
      <p:ext uri="{BB962C8B-B14F-4D97-AF65-F5344CB8AC3E}">
        <p14:creationId xmlns:p14="http://schemas.microsoft.com/office/powerpoint/2010/main" val="3137546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ct val="20000"/>
              </a:spcBef>
              <a:spcAft>
                <a:spcPts val="0"/>
              </a:spcAft>
              <a:buClrTx/>
              <a:buSzTx/>
              <a:buFont typeface="Wingdings" pitchFamily="2" charset="2"/>
              <a:buNone/>
              <a:tabLst/>
              <a:defRPr/>
            </a:pPr>
            <a:r>
              <a:rPr kumimoji="0" lang="en-US" sz="2200" b="0" i="0" u="none" strike="noStrike" kern="1200" cap="none" spc="0" normalizeH="0" baseline="0" noProof="0" dirty="0" smtClean="0">
                <a:ln>
                  <a:noFill/>
                </a:ln>
                <a:solidFill>
                  <a:prstClr val="black"/>
                </a:solidFill>
                <a:effectLst/>
                <a:uLnTx/>
                <a:uFillTx/>
                <a:latin typeface="+mn-lt"/>
                <a:ea typeface="+mn-ea"/>
                <a:cs typeface="+mn-cs"/>
              </a:rPr>
              <a:t>Dr. </a:t>
            </a:r>
            <a:r>
              <a:rPr kumimoji="0" lang="en-US" sz="2200" b="0" i="0" u="none" strike="noStrike" kern="1200" cap="none" spc="0" normalizeH="0" baseline="0" noProof="0" dirty="0" err="1" smtClean="0">
                <a:ln>
                  <a:noFill/>
                </a:ln>
                <a:solidFill>
                  <a:prstClr val="black"/>
                </a:solidFill>
                <a:effectLst/>
                <a:uLnTx/>
                <a:uFillTx/>
                <a:latin typeface="+mn-lt"/>
                <a:ea typeface="+mn-ea"/>
                <a:cs typeface="+mn-cs"/>
              </a:rPr>
              <a:t>Hafizullah</a:t>
            </a:r>
            <a:r>
              <a:rPr kumimoji="0" lang="en-US" sz="2200" b="0" i="0" u="none" strike="noStrike" kern="1200" cap="none" spc="0" normalizeH="0" baseline="0" noProof="0" dirty="0" smtClean="0">
                <a:ln>
                  <a:noFill/>
                </a:ln>
                <a:solidFill>
                  <a:prstClr val="black"/>
                </a:solidFill>
                <a:effectLst/>
                <a:uLnTx/>
                <a:uFillTx/>
                <a:latin typeface="+mn-lt"/>
                <a:ea typeface="+mn-ea"/>
                <a:cs typeface="+mn-cs"/>
              </a:rPr>
              <a:t> </a:t>
            </a:r>
            <a:r>
              <a:rPr kumimoji="0" lang="en-US" sz="2200" b="0" i="0" u="none" strike="noStrike" kern="1200" cap="none" spc="0" normalizeH="0" baseline="0" noProof="0" dirty="0" err="1" smtClean="0">
                <a:ln>
                  <a:noFill/>
                </a:ln>
                <a:solidFill>
                  <a:prstClr val="black"/>
                </a:solidFill>
                <a:effectLst/>
                <a:uLnTx/>
                <a:uFillTx/>
                <a:latin typeface="+mn-lt"/>
                <a:ea typeface="+mn-ea"/>
                <a:cs typeface="+mn-cs"/>
              </a:rPr>
              <a:t>Fayaz</a:t>
            </a:r>
            <a:r>
              <a:rPr kumimoji="0" lang="en-US" sz="2200" b="0" i="0" u="none" strike="noStrike" kern="1200" cap="none" spc="0" normalizeH="0" baseline="0" noProof="0" dirty="0" smtClean="0">
                <a:ln>
                  <a:noFill/>
                </a:ln>
                <a:solidFill>
                  <a:prstClr val="black"/>
                </a:solidFill>
                <a:effectLst/>
                <a:uLnTx/>
                <a:uFillTx/>
                <a:latin typeface="+mn-lt"/>
                <a:ea typeface="+mn-ea"/>
                <a:cs typeface="+mn-cs"/>
              </a:rPr>
              <a:t> also expressed government desire to clench to this partnership. He appreciated IWA’s efforts in facilitating today’s workshop.  </a:t>
            </a:r>
          </a:p>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Char char="§"/>
              <a:tabLst/>
              <a:defRPr/>
            </a:pPr>
            <a:r>
              <a:rPr kumimoji="0" lang="en-US" sz="2200" b="0" i="0" u="none" strike="noStrike" kern="1200" cap="none" spc="0" normalizeH="0" baseline="0" noProof="0" dirty="0" smtClean="0">
                <a:ln>
                  <a:noFill/>
                </a:ln>
                <a:solidFill>
                  <a:prstClr val="black"/>
                </a:solidFill>
                <a:effectLst/>
                <a:uLnTx/>
                <a:uFillTx/>
                <a:latin typeface="+mn-lt"/>
                <a:ea typeface="+mn-ea"/>
                <a:cs typeface="+mn-cs"/>
              </a:rPr>
              <a:t>He mentioned the tireless endeavor and efforts of Mr. Yama </a:t>
            </a:r>
            <a:r>
              <a:rPr kumimoji="0" lang="en-US" sz="2200" b="0" i="0" u="none" strike="noStrike" kern="1200" cap="none" spc="0" normalizeH="0" baseline="0" noProof="0" dirty="0" err="1" smtClean="0">
                <a:ln>
                  <a:noFill/>
                </a:ln>
                <a:solidFill>
                  <a:prstClr val="black"/>
                </a:solidFill>
                <a:effectLst/>
                <a:uLnTx/>
                <a:uFillTx/>
                <a:latin typeface="+mn-lt"/>
                <a:ea typeface="+mn-ea"/>
                <a:cs typeface="+mn-cs"/>
              </a:rPr>
              <a:t>Yari</a:t>
            </a:r>
            <a:r>
              <a:rPr kumimoji="0" lang="en-US" sz="2200" b="0" i="0" u="none" strike="noStrike" kern="1200" cap="none" spc="0" normalizeH="0" baseline="0" noProof="0" dirty="0" smtClean="0">
                <a:ln>
                  <a:noFill/>
                </a:ln>
                <a:solidFill>
                  <a:prstClr val="black"/>
                </a:solidFill>
                <a:effectLst/>
                <a:uLnTx/>
                <a:uFillTx/>
                <a:latin typeface="+mn-lt"/>
                <a:ea typeface="+mn-ea"/>
                <a:cs typeface="+mn-cs"/>
              </a:rPr>
              <a:t> who advocated for Afghanistan’s participation in OGP. </a:t>
            </a:r>
          </a:p>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Char char="§"/>
              <a:tabLst/>
              <a:defRPr/>
            </a:pPr>
            <a:r>
              <a:rPr kumimoji="0" lang="en-US" sz="2200" b="0" i="0" u="none" strike="noStrike" kern="1200" cap="none" spc="0" normalizeH="0" baseline="0" noProof="0" dirty="0" smtClean="0">
                <a:ln>
                  <a:noFill/>
                </a:ln>
                <a:solidFill>
                  <a:prstClr val="black"/>
                </a:solidFill>
                <a:effectLst/>
                <a:uLnTx/>
                <a:uFillTx/>
                <a:latin typeface="+mn-lt"/>
                <a:ea typeface="+mn-ea"/>
                <a:cs typeface="+mn-cs"/>
              </a:rPr>
              <a:t>he stressed on “active participation” of government and civil society to improve efficacy of commitments. </a:t>
            </a:r>
          </a:p>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Char char="§"/>
              <a:tabLst/>
              <a:defRPr/>
            </a:pPr>
            <a:r>
              <a:rPr kumimoji="0" lang="en-US" sz="2200" b="0" i="0" u="none" strike="noStrike" kern="1200" cap="none" spc="0" normalizeH="0" baseline="0" noProof="0" dirty="0" smtClean="0">
                <a:ln>
                  <a:noFill/>
                </a:ln>
                <a:solidFill>
                  <a:prstClr val="black"/>
                </a:solidFill>
                <a:effectLst/>
                <a:uLnTx/>
                <a:uFillTx/>
                <a:latin typeface="+mn-lt"/>
                <a:ea typeface="+mn-ea"/>
                <a:cs typeface="+mn-cs"/>
              </a:rPr>
              <a:t>He specifically mentioned “OGP is a new concept for Afghanistan- for better ownership of this process, a series of workshops are demanded to be organized for raising awareness of people and CSOs”. </a:t>
            </a:r>
          </a:p>
          <a:p>
            <a:endParaRPr lang="en-US" dirty="0"/>
          </a:p>
        </p:txBody>
      </p:sp>
      <p:sp>
        <p:nvSpPr>
          <p:cNvPr id="4" name="Slide Number Placeholder 3"/>
          <p:cNvSpPr>
            <a:spLocks noGrp="1"/>
          </p:cNvSpPr>
          <p:nvPr>
            <p:ph type="sldNum" sz="quarter" idx="10"/>
          </p:nvPr>
        </p:nvSpPr>
        <p:spPr/>
        <p:txBody>
          <a:bodyPr/>
          <a:lstStyle/>
          <a:p>
            <a:fld id="{26983EA1-09DE-43FB-8A01-C9EEBB57BA67}" type="slidenum">
              <a:rPr lang="en-US" smtClean="0"/>
              <a:t>5</a:t>
            </a:fld>
            <a:endParaRPr lang="en-US"/>
          </a:p>
        </p:txBody>
      </p:sp>
    </p:spTree>
    <p:extLst>
      <p:ext uri="{BB962C8B-B14F-4D97-AF65-F5344CB8AC3E}">
        <p14:creationId xmlns:p14="http://schemas.microsoft.com/office/powerpoint/2010/main" val="5465723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smtClean="0"/>
              <a:t>Mr. Baryalai Omarzai on behalf of ANCB also was amongst key note speakers. </a:t>
            </a:r>
          </a:p>
          <a:p>
            <a:r>
              <a:rPr lang="en-US" dirty="0" smtClean="0"/>
              <a:t>He expressed concerns on clenching to this partnership, “gaining membership is easy part, however keeping hold of it is the difficult part”.</a:t>
            </a:r>
          </a:p>
          <a:p>
            <a:r>
              <a:rPr lang="en-US" dirty="0" smtClean="0"/>
              <a:t>Further, he said that ANCB along with their members is willing to co-steer the process with government to raise public’s knowledge at regional level. He also warned if we do not keep track of timeline, this membership can be terminated immediately. </a:t>
            </a:r>
          </a:p>
          <a:p>
            <a:r>
              <a:rPr lang="en-US" dirty="0" smtClean="0"/>
              <a:t>He proposed for the inclusion of private sector also beside CSOs and Government. </a:t>
            </a:r>
          </a:p>
          <a:p>
            <a:r>
              <a:rPr lang="en-US" dirty="0" err="1" smtClean="0"/>
              <a:t>Atlast</a:t>
            </a:r>
            <a:r>
              <a:rPr lang="en-US" dirty="0" smtClean="0"/>
              <a:t> he stated “I hope that OPG does not suffer the fate of London conference, whereby 12 commitments were raised and still no action is taken to implement these commitments</a:t>
            </a:r>
            <a:endParaRPr lang="en-US" dirty="0"/>
          </a:p>
        </p:txBody>
      </p:sp>
      <p:sp>
        <p:nvSpPr>
          <p:cNvPr id="4" name="Slide Number Placeholder 3"/>
          <p:cNvSpPr>
            <a:spLocks noGrp="1"/>
          </p:cNvSpPr>
          <p:nvPr>
            <p:ph type="sldNum" sz="quarter" idx="10"/>
          </p:nvPr>
        </p:nvSpPr>
        <p:spPr/>
        <p:txBody>
          <a:bodyPr/>
          <a:lstStyle/>
          <a:p>
            <a:fld id="{26983EA1-09DE-43FB-8A01-C9EEBB57BA67}" type="slidenum">
              <a:rPr lang="en-US" smtClean="0"/>
              <a:t>6</a:t>
            </a:fld>
            <a:endParaRPr lang="en-US"/>
          </a:p>
        </p:txBody>
      </p:sp>
    </p:spTree>
    <p:extLst>
      <p:ext uri="{BB962C8B-B14F-4D97-AF65-F5344CB8AC3E}">
        <p14:creationId xmlns:p14="http://schemas.microsoft.com/office/powerpoint/2010/main" val="21091811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Naser Timory commenced consultation session by presenting NAP, different stages involved and examples of potential commitments in context of Afghanistan. </a:t>
            </a:r>
          </a:p>
          <a:p>
            <a:pPr marL="171450" indent="-171450">
              <a:buFont typeface="Arial" panose="020B0604020202020204" pitchFamily="34" charset="0"/>
              <a:buChar char="•"/>
            </a:pPr>
            <a:r>
              <a:rPr lang="en-US" dirty="0" smtClean="0"/>
              <a:t>Four groups were assembled, participants present in arena were distributed evenly in group to consult and develop potential commitments which they think should be included in NAP of Afghanistan.</a:t>
            </a:r>
          </a:p>
          <a:p>
            <a:pPr marL="171450" indent="-171450">
              <a:buFont typeface="Arial" panose="020B0604020202020204" pitchFamily="34" charset="0"/>
              <a:buChar char="•"/>
            </a:pPr>
            <a:r>
              <a:rPr lang="en-US" dirty="0" smtClean="0"/>
              <a:t>A representative from APPRO, ACBAR, EPD and IWA were selected to facilitate discussion and dialogue between participants. </a:t>
            </a:r>
          </a:p>
          <a:p>
            <a:pPr marL="171450" indent="-171450">
              <a:buFont typeface="Arial" panose="020B0604020202020204" pitchFamily="34" charset="0"/>
              <a:buChar char="•"/>
            </a:pPr>
            <a:r>
              <a:rPr lang="en-US" dirty="0" smtClean="0"/>
              <a:t>After Consultation, </a:t>
            </a:r>
            <a:r>
              <a:rPr lang="en-US" dirty="0" smtClean="0">
                <a:solidFill>
                  <a:srgbClr val="2896D3"/>
                </a:solidFill>
              </a:rPr>
              <a:t>29 </a:t>
            </a:r>
            <a:r>
              <a:rPr lang="en-US" dirty="0" smtClean="0"/>
              <a:t>commitments were proposed by groups. </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26983EA1-09DE-43FB-8A01-C9EEBB57BA67}" type="slidenum">
              <a:rPr lang="en-US" smtClean="0"/>
              <a:t>8</a:t>
            </a:fld>
            <a:endParaRPr lang="en-US"/>
          </a:p>
        </p:txBody>
      </p:sp>
    </p:spTree>
    <p:extLst>
      <p:ext uri="{BB962C8B-B14F-4D97-AF65-F5344CB8AC3E}">
        <p14:creationId xmlns:p14="http://schemas.microsoft.com/office/powerpoint/2010/main" val="662536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eaLnBrk="1" fontAlgn="t" latinLnBrk="0" hangingPunct="1"/>
            <a:r>
              <a:rPr lang="en-US" sz="1200" b="1" i="0" u="none" strike="noStrike" kern="1200" dirty="0" smtClean="0">
                <a:solidFill>
                  <a:schemeClr val="tx1"/>
                </a:solidFill>
                <a:effectLst/>
                <a:latin typeface="+mn-lt"/>
                <a:ea typeface="+mn-ea"/>
                <a:cs typeface="+mn-cs"/>
              </a:rPr>
              <a:t> </a:t>
            </a:r>
            <a:endParaRPr lang="en-US" sz="1200" b="0" i="0" u="none" strike="noStrike" kern="1200" dirty="0" smtClean="0">
              <a:solidFill>
                <a:schemeClr val="tx1"/>
              </a:solidFill>
              <a:effectLst/>
              <a:latin typeface="+mn-lt"/>
              <a:ea typeface="+mn-ea"/>
              <a:cs typeface="+mn-cs"/>
            </a:endParaRPr>
          </a:p>
          <a:p>
            <a:pPr rtl="0" eaLnBrk="1" fontAlgn="t" latinLnBrk="0" hangingPunct="1"/>
            <a:r>
              <a:rPr lang="en-US" sz="1200" b="1" i="0" u="none" strike="noStrike" kern="1200" dirty="0" smtClean="0">
                <a:solidFill>
                  <a:schemeClr val="tx1"/>
                </a:solidFill>
                <a:effectLst/>
                <a:latin typeface="+mn-lt"/>
                <a:ea typeface="+mn-ea"/>
                <a:cs typeface="+mn-cs"/>
              </a:rPr>
              <a:t> </a:t>
            </a:r>
            <a:endParaRPr lang="en-US" sz="1200" b="0" i="0" u="none" strike="noStrike" kern="1200" dirty="0" smtClean="0">
              <a:solidFill>
                <a:schemeClr val="tx1"/>
              </a:solidFill>
              <a:effectLst/>
              <a:latin typeface="+mn-lt"/>
              <a:ea typeface="+mn-ea"/>
              <a:cs typeface="+mn-cs"/>
            </a:endParaRPr>
          </a:p>
          <a:p>
            <a:pPr rtl="0" eaLnBrk="1" fontAlgn="t" latinLnBrk="0" hangingPunct="1"/>
            <a:r>
              <a:rPr lang="en-US" sz="1200" b="1" i="0" u="none" strike="noStrike" kern="1200" dirty="0" smtClean="0">
                <a:solidFill>
                  <a:schemeClr val="tx1"/>
                </a:solidFill>
                <a:effectLst/>
                <a:latin typeface="+mn-lt"/>
                <a:ea typeface="+mn-ea"/>
                <a:cs typeface="+mn-cs"/>
              </a:rPr>
              <a:t>1Proposed Draft Commitments were presented by Mohammad Asif Safi on behalf of FLOW and group was facilitated by Abdul Wasay Hewadmal. </a:t>
            </a:r>
            <a:endParaRPr lang="en-US" sz="1200" b="0" i="0" u="none" strike="noStrike" kern="1200" dirty="0" smtClean="0">
              <a:solidFill>
                <a:schemeClr val="tx1"/>
              </a:solidFill>
              <a:effectLst/>
              <a:latin typeface="+mn-lt"/>
              <a:ea typeface="+mn-ea"/>
              <a:cs typeface="+mn-cs"/>
            </a:endParaRPr>
          </a:p>
          <a:p>
            <a:pPr rtl="0" eaLnBrk="1" fontAlgn="t" latinLnBrk="0" hangingPunct="1"/>
            <a:r>
              <a:rPr lang="en-US" sz="1200" b="0" i="0" u="none" strike="noStrike" kern="1200" dirty="0" smtClean="0">
                <a:solidFill>
                  <a:schemeClr val="tx1"/>
                </a:solidFill>
                <a:effectLst/>
                <a:latin typeface="+mn-lt"/>
                <a:ea typeface="+mn-ea"/>
                <a:cs typeface="+mn-cs"/>
              </a:rPr>
              <a:t>National Budget should be prepared according to citizens needs and public consultation should be also made before preparing Draft Budget Proposal. </a:t>
            </a:r>
          </a:p>
          <a:p>
            <a:pPr rtl="0" eaLnBrk="1" fontAlgn="t" latinLnBrk="0" hangingPunct="1"/>
            <a:r>
              <a:rPr lang="en-US" sz="1200" b="1" i="0" u="none" strike="noStrike" kern="1200" dirty="0" smtClean="0">
                <a:solidFill>
                  <a:schemeClr val="tx1"/>
                </a:solidFill>
                <a:effectLst/>
                <a:latin typeface="+mn-lt"/>
                <a:ea typeface="+mn-ea"/>
                <a:cs typeface="+mn-cs"/>
              </a:rPr>
              <a:t>2</a:t>
            </a:r>
            <a:r>
              <a:rPr lang="en-US" sz="1200" b="0" i="0" u="none" strike="noStrike" kern="1200" dirty="0" smtClean="0">
                <a:solidFill>
                  <a:schemeClr val="tx1"/>
                </a:solidFill>
                <a:effectLst/>
                <a:latin typeface="+mn-lt"/>
                <a:ea typeface="+mn-ea"/>
                <a:cs typeface="+mn-cs"/>
              </a:rPr>
              <a:t>Election system should be made digital and results shared through a website, where the total number of votes for each candidate should be displayed online. </a:t>
            </a:r>
          </a:p>
          <a:p>
            <a:pPr rtl="0" eaLnBrk="1" fontAlgn="t" latinLnBrk="0" hangingPunct="1"/>
            <a:r>
              <a:rPr lang="en-US" sz="1200" b="1" i="0" u="none" strike="noStrike" kern="1200" dirty="0" smtClean="0">
                <a:solidFill>
                  <a:schemeClr val="tx1"/>
                </a:solidFill>
                <a:effectLst/>
                <a:latin typeface="+mn-lt"/>
                <a:ea typeface="+mn-ea"/>
                <a:cs typeface="+mn-cs"/>
              </a:rPr>
              <a:t>3</a:t>
            </a:r>
            <a:r>
              <a:rPr lang="en-US" sz="1200" b="0" i="0" u="none" strike="noStrike" kern="1200" dirty="0" smtClean="0">
                <a:solidFill>
                  <a:schemeClr val="tx1"/>
                </a:solidFill>
                <a:effectLst/>
                <a:latin typeface="+mn-lt"/>
                <a:ea typeface="+mn-ea"/>
                <a:cs typeface="+mn-cs"/>
              </a:rPr>
              <a:t>Key decisions by government officials should be made through public consensus. </a:t>
            </a:r>
          </a:p>
          <a:p>
            <a:pPr rtl="0" eaLnBrk="1" fontAlgn="t" latinLnBrk="0" hangingPunct="1"/>
            <a:r>
              <a:rPr lang="en-US" sz="1200" b="1" i="0" u="none" strike="noStrike" kern="1200" dirty="0" smtClean="0">
                <a:solidFill>
                  <a:schemeClr val="tx1"/>
                </a:solidFill>
                <a:effectLst/>
                <a:latin typeface="+mn-lt"/>
                <a:ea typeface="+mn-ea"/>
                <a:cs typeface="+mn-cs"/>
              </a:rPr>
              <a:t>4</a:t>
            </a:r>
            <a:r>
              <a:rPr lang="en-US" sz="1200" b="0" i="0" u="none" strike="noStrike" kern="1200" dirty="0" smtClean="0">
                <a:solidFill>
                  <a:schemeClr val="tx1"/>
                </a:solidFill>
                <a:effectLst/>
                <a:latin typeface="+mn-lt"/>
                <a:ea typeface="+mn-ea"/>
                <a:cs typeface="+mn-cs"/>
              </a:rPr>
              <a:t>E-Tazkira or digital National ID cards should be distributed to Afghans</a:t>
            </a:r>
          </a:p>
        </p:txBody>
      </p:sp>
      <p:sp>
        <p:nvSpPr>
          <p:cNvPr id="4" name="Slide Number Placeholder 3"/>
          <p:cNvSpPr>
            <a:spLocks noGrp="1"/>
          </p:cNvSpPr>
          <p:nvPr>
            <p:ph type="sldNum" sz="quarter" idx="10"/>
          </p:nvPr>
        </p:nvSpPr>
        <p:spPr/>
        <p:txBody>
          <a:bodyPr/>
          <a:lstStyle/>
          <a:p>
            <a:fld id="{26983EA1-09DE-43FB-8A01-C9EEBB57BA67}" type="slidenum">
              <a:rPr lang="en-US" smtClean="0"/>
              <a:t>9</a:t>
            </a:fld>
            <a:endParaRPr lang="en-US"/>
          </a:p>
        </p:txBody>
      </p:sp>
    </p:spTree>
    <p:extLst>
      <p:ext uri="{BB962C8B-B14F-4D97-AF65-F5344CB8AC3E}">
        <p14:creationId xmlns:p14="http://schemas.microsoft.com/office/powerpoint/2010/main" val="19282880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effectLst/>
              </a:rPr>
              <a:t>This Group to be consistent with OGP policies and co-creation process had appointed a presenter and co-presenter. </a:t>
            </a:r>
            <a:r>
              <a:rPr lang="en-US" sz="1200" dirty="0" err="1" smtClean="0">
                <a:effectLst/>
              </a:rPr>
              <a:t>Sibghatullah</a:t>
            </a:r>
            <a:r>
              <a:rPr lang="en-US" sz="1200" dirty="0" smtClean="0">
                <a:effectLst/>
              </a:rPr>
              <a:t> </a:t>
            </a:r>
            <a:r>
              <a:rPr lang="en-US" sz="1200" dirty="0" err="1" smtClean="0">
                <a:effectLst/>
              </a:rPr>
              <a:t>Karimi</a:t>
            </a:r>
            <a:r>
              <a:rPr lang="en-US" sz="1200" dirty="0" smtClean="0">
                <a:effectLst/>
              </a:rPr>
              <a:t> from Construction Sector Transparency Initiative - </a:t>
            </a:r>
            <a:r>
              <a:rPr lang="en-US" sz="1200" dirty="0" err="1" smtClean="0">
                <a:effectLst/>
              </a:rPr>
              <a:t>CoST</a:t>
            </a:r>
            <a:r>
              <a:rPr lang="en-US" sz="1200" dirty="0" smtClean="0">
                <a:effectLst/>
              </a:rPr>
              <a:t> Afghanistan and Robina Hamdard on behalf of AWN presented their proposed commitments. </a:t>
            </a:r>
            <a:endParaRPr lang="en-US" sz="1200" dirty="0" smtClean="0">
              <a:effectLst/>
              <a:latin typeface="Century Gothic" panose="020B0502020202020204" pitchFamily="34" charset="0"/>
              <a:ea typeface="Calibri" panose="020F0502020204030204" pitchFamily="34" charset="0"/>
            </a:endParaRPr>
          </a:p>
          <a:p>
            <a:endParaRPr lang="en-US" dirty="0"/>
          </a:p>
        </p:txBody>
      </p:sp>
      <p:sp>
        <p:nvSpPr>
          <p:cNvPr id="4" name="Slide Number Placeholder 3"/>
          <p:cNvSpPr>
            <a:spLocks noGrp="1"/>
          </p:cNvSpPr>
          <p:nvPr>
            <p:ph type="sldNum" sz="quarter" idx="10"/>
          </p:nvPr>
        </p:nvSpPr>
        <p:spPr/>
        <p:txBody>
          <a:bodyPr/>
          <a:lstStyle/>
          <a:p>
            <a:fld id="{26983EA1-09DE-43FB-8A01-C9EEBB57BA67}" type="slidenum">
              <a:rPr lang="en-US" smtClean="0"/>
              <a:t>14</a:t>
            </a:fld>
            <a:endParaRPr lang="en-US"/>
          </a:p>
        </p:txBody>
      </p:sp>
    </p:spTree>
    <p:extLst>
      <p:ext uri="{BB962C8B-B14F-4D97-AF65-F5344CB8AC3E}">
        <p14:creationId xmlns:p14="http://schemas.microsoft.com/office/powerpoint/2010/main" val="3998478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 pointed how government</a:t>
            </a:r>
            <a:r>
              <a:rPr lang="en-US" baseline="0" dirty="0" smtClean="0"/>
              <a:t> failed to inform citizens of the economic instability which Afghanistan had to face in 2014, if citizens were made aware then they would have searched for alternatives instead of fleeing the country.  and creating youth crisis in  country,. </a:t>
            </a:r>
            <a:endParaRPr lang="en-US" dirty="0"/>
          </a:p>
        </p:txBody>
      </p:sp>
      <p:sp>
        <p:nvSpPr>
          <p:cNvPr id="4" name="Slide Number Placeholder 3"/>
          <p:cNvSpPr>
            <a:spLocks noGrp="1"/>
          </p:cNvSpPr>
          <p:nvPr>
            <p:ph type="sldNum" sz="quarter" idx="10"/>
          </p:nvPr>
        </p:nvSpPr>
        <p:spPr/>
        <p:txBody>
          <a:bodyPr/>
          <a:lstStyle/>
          <a:p>
            <a:fld id="{26983EA1-09DE-43FB-8A01-C9EEBB57BA67}" type="slidenum">
              <a:rPr lang="en-US" smtClean="0"/>
              <a:t>16</a:t>
            </a:fld>
            <a:endParaRPr lang="en-US"/>
          </a:p>
        </p:txBody>
      </p:sp>
    </p:spTree>
    <p:extLst>
      <p:ext uri="{BB962C8B-B14F-4D97-AF65-F5344CB8AC3E}">
        <p14:creationId xmlns:p14="http://schemas.microsoft.com/office/powerpoint/2010/main" val="315809278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3" name="Rectangle 12"/>
          <p:cNvSpPr/>
          <p:nvPr userDrawn="1"/>
        </p:nvSpPr>
        <p:spPr>
          <a:xfrm>
            <a:off x="2888772" y="6352589"/>
            <a:ext cx="6255227" cy="252000"/>
          </a:xfrm>
          <a:prstGeom prst="rect">
            <a:avLst/>
          </a:prstGeom>
          <a:solidFill>
            <a:srgbClr val="009EDB">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lt1"/>
              </a:solidFill>
              <a:latin typeface="+mn-lt"/>
              <a:ea typeface="+mn-ea"/>
              <a:cs typeface="+mn-cs"/>
            </a:endParaRPr>
          </a:p>
        </p:txBody>
      </p:sp>
      <p:sp>
        <p:nvSpPr>
          <p:cNvPr id="7" name="Rectangle 6"/>
          <p:cNvSpPr/>
          <p:nvPr userDrawn="1"/>
        </p:nvSpPr>
        <p:spPr>
          <a:xfrm>
            <a:off x="2888773" y="6606000"/>
            <a:ext cx="1260000" cy="252000"/>
          </a:xfrm>
          <a:prstGeom prst="rect">
            <a:avLst/>
          </a:prstGeom>
          <a:solidFill>
            <a:srgbClr val="009ED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userDrawn="1"/>
        </p:nvSpPr>
        <p:spPr>
          <a:xfrm>
            <a:off x="4145565" y="6606000"/>
            <a:ext cx="1260000" cy="252000"/>
          </a:xfrm>
          <a:prstGeom prst="rect">
            <a:avLst/>
          </a:prstGeom>
          <a:solidFill>
            <a:srgbClr val="009ED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5401920" y="6606000"/>
            <a:ext cx="1260000" cy="252000"/>
          </a:xfrm>
          <a:prstGeom prst="rect">
            <a:avLst/>
          </a:prstGeom>
          <a:solidFill>
            <a:srgbClr val="009EDB">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userDrawn="1"/>
        </p:nvSpPr>
        <p:spPr>
          <a:xfrm>
            <a:off x="6659220" y="6606000"/>
            <a:ext cx="1620000" cy="252000"/>
          </a:xfrm>
          <a:prstGeom prst="rect">
            <a:avLst/>
          </a:prstGeom>
          <a:solidFill>
            <a:srgbClr val="009ED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11" name="Rectangle 10"/>
          <p:cNvSpPr/>
          <p:nvPr userDrawn="1"/>
        </p:nvSpPr>
        <p:spPr>
          <a:xfrm>
            <a:off x="8280000" y="6606000"/>
            <a:ext cx="864000" cy="252000"/>
          </a:xfrm>
          <a:prstGeom prst="rect">
            <a:avLst/>
          </a:prstGeom>
          <a:solidFill>
            <a:srgbClr val="009EDB">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userDrawn="1"/>
        </p:nvSpPr>
        <p:spPr>
          <a:xfrm>
            <a:off x="6659220" y="6352589"/>
            <a:ext cx="1620000" cy="252000"/>
          </a:xfrm>
          <a:prstGeom prst="rect">
            <a:avLst/>
          </a:prstGeom>
          <a:solidFill>
            <a:srgbClr val="009ED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kern="1200" baseline="30000" dirty="0" smtClean="0">
                <a:solidFill>
                  <a:schemeClr val="lt1"/>
                </a:solidFill>
                <a:latin typeface="+mn-lt"/>
                <a:ea typeface="+mn-ea"/>
                <a:cs typeface="+mn-cs"/>
              </a:rPr>
              <a:t>www.iwaweb.org</a:t>
            </a:r>
            <a:endParaRPr lang="en-US" sz="1400" kern="1200" dirty="0">
              <a:solidFill>
                <a:schemeClr val="lt1"/>
              </a:solidFill>
              <a:latin typeface="+mn-lt"/>
              <a:ea typeface="+mn-ea"/>
              <a:cs typeface="+mn-cs"/>
            </a:endParaRPr>
          </a:p>
        </p:txBody>
      </p:sp>
      <p:sp>
        <p:nvSpPr>
          <p:cNvPr id="14" name="Rectangle 13"/>
          <p:cNvSpPr/>
          <p:nvPr userDrawn="1"/>
        </p:nvSpPr>
        <p:spPr>
          <a:xfrm>
            <a:off x="2888772" y="1"/>
            <a:ext cx="6255227" cy="6353380"/>
          </a:xfrm>
          <a:prstGeom prst="rect">
            <a:avLst/>
          </a:prstGeom>
          <a:solidFill>
            <a:srgbClr val="009ED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lt1"/>
              </a:solidFill>
              <a:latin typeface="+mn-lt"/>
              <a:ea typeface="+mn-ea"/>
              <a:cs typeface="+mn-cs"/>
            </a:endParaRPr>
          </a:p>
        </p:txBody>
      </p:sp>
      <p:sp>
        <p:nvSpPr>
          <p:cNvPr id="16" name="Rectangle 15"/>
          <p:cNvSpPr/>
          <p:nvPr userDrawn="1"/>
        </p:nvSpPr>
        <p:spPr>
          <a:xfrm>
            <a:off x="2888772" y="1047750"/>
            <a:ext cx="6255227" cy="34554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lt1"/>
              </a:solidFill>
              <a:latin typeface="+mn-lt"/>
              <a:ea typeface="+mn-ea"/>
              <a:cs typeface="+mn-cs"/>
            </a:endParaRPr>
          </a:p>
        </p:txBody>
      </p:sp>
      <p:sp>
        <p:nvSpPr>
          <p:cNvPr id="15" name="Rectangle 14"/>
          <p:cNvSpPr/>
          <p:nvPr userDrawn="1"/>
        </p:nvSpPr>
        <p:spPr>
          <a:xfrm>
            <a:off x="8712000" y="1066800"/>
            <a:ext cx="432000" cy="5538790"/>
          </a:xfrm>
          <a:prstGeom prst="rect">
            <a:avLst/>
          </a:prstGeom>
          <a:solidFill>
            <a:srgbClr val="009ED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H:\personal\IWA\LOGO\finalized logo IWA\WMF\IWA English logo.wmf"/>
          <p:cNvPicPr>
            <a:picLocks noChangeAspect="1" noChangeArrowheads="1"/>
          </p:cNvPicPr>
          <p:nvPr userDrawn="1"/>
        </p:nvPicPr>
        <p:blipFill>
          <a:blip r:embed="rId3"/>
          <a:srcRect/>
          <a:stretch>
            <a:fillRect/>
          </a:stretch>
        </p:blipFill>
        <p:spPr bwMode="auto">
          <a:xfrm>
            <a:off x="497775" y="943035"/>
            <a:ext cx="2032104" cy="685800"/>
          </a:xfrm>
          <a:prstGeom prst="rect">
            <a:avLst/>
          </a:prstGeom>
          <a:noFill/>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902832D2-4B10-44C6-ABB5-C0853BC40EB9}" type="datetimeFigureOut">
              <a:rPr lang="en-US" smtClean="0"/>
              <a:pPr/>
              <a:t>5/2/2017</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66FDE2DB-DCE1-42BA-AC5F-5AA27650CDF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902832D2-4B10-44C6-ABB5-C0853BC40EB9}" type="datetimeFigureOut">
              <a:rPr lang="en-US" smtClean="0"/>
              <a:pPr/>
              <a:t>5/2/2017</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66FDE2DB-DCE1-42BA-AC5F-5AA27650CDF8}"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0" name="Rectangle 9"/>
          <p:cNvSpPr/>
          <p:nvPr userDrawn="1"/>
        </p:nvSpPr>
        <p:spPr>
          <a:xfrm>
            <a:off x="0" y="6364464"/>
            <a:ext cx="9143999" cy="252000"/>
          </a:xfrm>
          <a:prstGeom prst="rect">
            <a:avLst/>
          </a:prstGeom>
          <a:solidFill>
            <a:srgbClr val="009EDB">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lt1"/>
              </a:solidFill>
              <a:latin typeface="+mn-lt"/>
              <a:ea typeface="+mn-ea"/>
              <a:cs typeface="+mn-cs"/>
            </a:endParaRPr>
          </a:p>
        </p:txBody>
      </p:sp>
      <p:sp>
        <p:nvSpPr>
          <p:cNvPr id="13" name="Rectangle 12"/>
          <p:cNvSpPr/>
          <p:nvPr userDrawn="1"/>
        </p:nvSpPr>
        <p:spPr>
          <a:xfrm>
            <a:off x="5401920" y="6617875"/>
            <a:ext cx="1260000" cy="252000"/>
          </a:xfrm>
          <a:prstGeom prst="rect">
            <a:avLst/>
          </a:prstGeom>
          <a:solidFill>
            <a:srgbClr val="009EDB">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userDrawn="1"/>
        </p:nvSpPr>
        <p:spPr>
          <a:xfrm>
            <a:off x="6659220" y="6617875"/>
            <a:ext cx="1620000" cy="252000"/>
          </a:xfrm>
          <a:prstGeom prst="rect">
            <a:avLst/>
          </a:prstGeom>
          <a:solidFill>
            <a:srgbClr val="009ED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15" name="Rectangle 14"/>
          <p:cNvSpPr/>
          <p:nvPr userDrawn="1"/>
        </p:nvSpPr>
        <p:spPr>
          <a:xfrm>
            <a:off x="8280000" y="6617875"/>
            <a:ext cx="864000" cy="252000"/>
          </a:xfrm>
          <a:prstGeom prst="rect">
            <a:avLst/>
          </a:prstGeom>
          <a:solidFill>
            <a:srgbClr val="009EDB">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6659220" y="6364464"/>
            <a:ext cx="1620000" cy="252000"/>
          </a:xfrm>
          <a:prstGeom prst="rect">
            <a:avLst/>
          </a:prstGeom>
          <a:solidFill>
            <a:srgbClr val="009ED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kern="1200" baseline="30000" dirty="0" smtClean="0">
                <a:solidFill>
                  <a:schemeClr val="lt1"/>
                </a:solidFill>
                <a:latin typeface="+mn-lt"/>
                <a:ea typeface="+mn-ea"/>
                <a:cs typeface="+mn-cs"/>
              </a:rPr>
              <a:t>www.iwaweb.org</a:t>
            </a:r>
            <a:endParaRPr lang="en-US" sz="1400" kern="1200" dirty="0">
              <a:solidFill>
                <a:schemeClr val="lt1"/>
              </a:solidFill>
              <a:latin typeface="+mn-lt"/>
              <a:ea typeface="+mn-ea"/>
              <a:cs typeface="+mn-cs"/>
            </a:endParaRPr>
          </a:p>
        </p:txBody>
      </p:sp>
      <p:sp>
        <p:nvSpPr>
          <p:cNvPr id="17" name="Rectangle 16"/>
          <p:cNvSpPr/>
          <p:nvPr userDrawn="1"/>
        </p:nvSpPr>
        <p:spPr>
          <a:xfrm>
            <a:off x="1797050" y="6617875"/>
            <a:ext cx="1801368" cy="252000"/>
          </a:xfrm>
          <a:prstGeom prst="rect">
            <a:avLst/>
          </a:prstGeom>
          <a:solidFill>
            <a:srgbClr val="009ED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userDrawn="1"/>
        </p:nvSpPr>
        <p:spPr>
          <a:xfrm>
            <a:off x="3602482" y="6617875"/>
            <a:ext cx="1801368" cy="252000"/>
          </a:xfrm>
          <a:prstGeom prst="rect">
            <a:avLst/>
          </a:prstGeom>
          <a:solidFill>
            <a:srgbClr val="009EDB">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userDrawn="1"/>
        </p:nvSpPr>
        <p:spPr>
          <a:xfrm>
            <a:off x="3175" y="6617875"/>
            <a:ext cx="1801368" cy="252000"/>
          </a:xfrm>
          <a:prstGeom prst="rect">
            <a:avLst/>
          </a:prstGeom>
          <a:solidFill>
            <a:srgbClr val="009ED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2" descr="H:\personal\IWA\LOGO\finalized logo IWA\WMF\IWA English logo.wmf"/>
          <p:cNvPicPr>
            <a:picLocks noChangeAspect="1" noChangeArrowheads="1"/>
          </p:cNvPicPr>
          <p:nvPr userDrawn="1"/>
        </p:nvPicPr>
        <p:blipFill>
          <a:blip r:embed="rId2"/>
          <a:srcRect/>
          <a:stretch>
            <a:fillRect/>
          </a:stretch>
        </p:blipFill>
        <p:spPr bwMode="auto">
          <a:xfrm>
            <a:off x="497775" y="304800"/>
            <a:ext cx="2032104" cy="685800"/>
          </a:xfrm>
          <a:prstGeom prst="rect">
            <a:avLst/>
          </a:prstGeom>
          <a:noFill/>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8" name="Rectangle 7"/>
          <p:cNvSpPr/>
          <p:nvPr userDrawn="1"/>
        </p:nvSpPr>
        <p:spPr>
          <a:xfrm>
            <a:off x="3174" y="0"/>
            <a:ext cx="9293225" cy="6869875"/>
          </a:xfrm>
          <a:prstGeom prst="rect">
            <a:avLst/>
          </a:prstGeom>
          <a:solidFill>
            <a:srgbClr val="009E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1" name="Picture 3" descr="C:\Users\SEAR\Desktop\Untitled-1.wmf"/>
          <p:cNvPicPr>
            <a:picLocks noChangeAspect="1" noChangeArrowheads="1"/>
          </p:cNvPicPr>
          <p:nvPr userDrawn="1"/>
        </p:nvPicPr>
        <p:blipFill>
          <a:blip r:embed="rId2"/>
          <a:srcRect/>
          <a:stretch>
            <a:fillRect/>
          </a:stretch>
        </p:blipFill>
        <p:spPr bwMode="auto">
          <a:xfrm>
            <a:off x="1219200" y="3950525"/>
            <a:ext cx="4010025" cy="1812925"/>
          </a:xfrm>
          <a:prstGeom prst="rect">
            <a:avLst/>
          </a:prstGeom>
          <a:noFill/>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902832D2-4B10-44C6-ABB5-C0853BC40EB9}" type="datetimeFigureOut">
              <a:rPr lang="en-US" smtClean="0"/>
              <a:pPr/>
              <a:t>5/2/2017</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66FDE2DB-DCE1-42BA-AC5F-5AA27650CDF8}"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902832D2-4B10-44C6-ABB5-C0853BC40EB9}" type="datetimeFigureOut">
              <a:rPr lang="en-US" smtClean="0"/>
              <a:pPr/>
              <a:t>5/2/2017</a:t>
            </a:fld>
            <a:endParaRPr lang="en-US"/>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66FDE2DB-DCE1-42BA-AC5F-5AA27650CDF8}"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902832D2-4B10-44C6-ABB5-C0853BC40EB9}" type="datetimeFigureOut">
              <a:rPr lang="en-US" smtClean="0"/>
              <a:pPr/>
              <a:t>5/2/2017</a:t>
            </a:fld>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66FDE2DB-DCE1-42BA-AC5F-5AA27650CDF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902832D2-4B10-44C6-ABB5-C0853BC40EB9}" type="datetimeFigureOut">
              <a:rPr lang="en-US" smtClean="0"/>
              <a:pPr/>
              <a:t>5/2/2017</a:t>
            </a:fld>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66FDE2DB-DCE1-42BA-AC5F-5AA27650CDF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902832D2-4B10-44C6-ABB5-C0853BC40EB9}" type="datetimeFigureOut">
              <a:rPr lang="en-US" smtClean="0"/>
              <a:pPr/>
              <a:t>5/2/2017</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66FDE2DB-DCE1-42BA-AC5F-5AA27650CDF8}"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902832D2-4B10-44C6-ABB5-C0853BC40EB9}" type="datetimeFigureOut">
              <a:rPr lang="en-US" smtClean="0"/>
              <a:pPr/>
              <a:t>5/2/2017</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66FDE2DB-DCE1-42BA-AC5F-5AA27650CDF8}"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image" Target="../media/image5.tiff"/><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6.jpeg"/><Relationship Id="rId7" Type="http://schemas.openxmlformats.org/officeDocument/2006/relationships/diagramQuickStyle" Target="../diagrams/quickStyle2.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7.jpeg"/><Relationship Id="rId9" Type="http://schemas.microsoft.com/office/2007/relationships/diagramDrawing" Target="../diagrams/drawing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4"/>
          <p:cNvSpPr txBox="1">
            <a:spLocks/>
          </p:cNvSpPr>
          <p:nvPr/>
        </p:nvSpPr>
        <p:spPr>
          <a:xfrm>
            <a:off x="2464857" y="4838193"/>
            <a:ext cx="7109883" cy="1470025"/>
          </a:xfrm>
          <a:prstGeom prst="rect">
            <a:avLst/>
          </a:prstGeom>
        </p:spPr>
        <p:txBody>
          <a:bodyP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dirty="0" smtClean="0">
                <a:solidFill>
                  <a:schemeClr val="bg1"/>
                </a:solidFill>
              </a:rPr>
              <a:t>1</a:t>
            </a:r>
            <a:r>
              <a:rPr lang="en-US" sz="3600" baseline="30000" dirty="0" smtClean="0">
                <a:solidFill>
                  <a:schemeClr val="bg1"/>
                </a:solidFill>
              </a:rPr>
              <a:t>st</a:t>
            </a:r>
            <a:r>
              <a:rPr lang="en-US" sz="3600" dirty="0" smtClean="0">
                <a:solidFill>
                  <a:schemeClr val="bg1"/>
                </a:solidFill>
              </a:rPr>
              <a:t> Civil Society Consultation Workshop on OGP in Afghanistan</a:t>
            </a:r>
            <a:endParaRPr lang="en-US" sz="3600" dirty="0">
              <a:solidFill>
                <a:schemeClr val="bg1"/>
              </a:solidFill>
            </a:endParaRPr>
          </a:p>
        </p:txBody>
      </p:sp>
      <p:sp>
        <p:nvSpPr>
          <p:cNvPr id="4" name="Subtitle 5"/>
          <p:cNvSpPr txBox="1">
            <a:spLocks/>
          </p:cNvSpPr>
          <p:nvPr/>
        </p:nvSpPr>
        <p:spPr>
          <a:xfrm>
            <a:off x="260120" y="5677836"/>
            <a:ext cx="3556000" cy="1219200"/>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800" dirty="0" smtClean="0"/>
              <a:t>12</a:t>
            </a:r>
            <a:r>
              <a:rPr lang="en-US" sz="1800" baseline="30000" dirty="0" smtClean="0"/>
              <a:t>th</a:t>
            </a:r>
            <a:r>
              <a:rPr lang="en-US" sz="1800" dirty="0" smtClean="0"/>
              <a:t> April 2017</a:t>
            </a:r>
          </a:p>
          <a:p>
            <a:pPr marL="0" indent="0">
              <a:buNone/>
            </a:pPr>
            <a:r>
              <a:rPr lang="en-US" sz="1800" dirty="0" smtClean="0"/>
              <a:t>Park Star Hotel, Kabul</a:t>
            </a:r>
            <a:endParaRPr lang="en-US" sz="1800" dirty="0"/>
          </a:p>
        </p:txBody>
      </p:sp>
      <p:pic>
        <p:nvPicPr>
          <p:cNvPr id="5" name="Picture 4" descr="C:\Users\User\Pictures\Workshop\0A8A5309.JPG"/>
          <p:cNvPicPr/>
          <p:nvPr/>
        </p:nvPicPr>
        <p:blipFill rotWithShape="1">
          <a:blip r:embed="rId2" cstate="print">
            <a:extLst>
              <a:ext uri="{28A0092B-C50C-407E-A947-70E740481C1C}">
                <a14:useLocalDpi xmlns:a14="http://schemas.microsoft.com/office/drawing/2010/main" val="0"/>
              </a:ext>
            </a:extLst>
          </a:blip>
          <a:srcRect t="13221" b="18028"/>
          <a:stretch/>
        </p:blipFill>
        <p:spPr bwMode="auto">
          <a:xfrm>
            <a:off x="2895599" y="1447800"/>
            <a:ext cx="6248401" cy="3048000"/>
          </a:xfrm>
          <a:prstGeom prst="rect">
            <a:avLst/>
          </a:prstGeom>
          <a:noFill/>
          <a:ln>
            <a:noFill/>
          </a:ln>
          <a:extLst>
            <a:ext uri="{53640926-AAD7-44D8-BBD7-CCE9431645EC}">
              <a14:shadowObscured xmlns:a14="http://schemas.microsoft.com/office/drawing/2010/main"/>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884257874"/>
              </p:ext>
            </p:extLst>
          </p:nvPr>
        </p:nvGraphicFramePr>
        <p:xfrm>
          <a:off x="60128" y="1204187"/>
          <a:ext cx="4800600" cy="4986251"/>
        </p:xfrm>
        <a:graphic>
          <a:graphicData uri="http://schemas.openxmlformats.org/drawingml/2006/table">
            <a:tbl>
              <a:tblPr firstRow="1" firstCol="1" bandRow="1">
                <a:tableStyleId>{5C22544A-7EE6-4342-B048-85BDC9FD1C3A}</a:tableStyleId>
              </a:tblPr>
              <a:tblGrid>
                <a:gridCol w="220317">
                  <a:extLst>
                    <a:ext uri="{9D8B030D-6E8A-4147-A177-3AD203B41FA5}">
                      <a16:colId xmlns:a16="http://schemas.microsoft.com/office/drawing/2014/main" val="4177433044"/>
                    </a:ext>
                  </a:extLst>
                </a:gridCol>
                <a:gridCol w="4580283">
                  <a:extLst>
                    <a:ext uri="{9D8B030D-6E8A-4147-A177-3AD203B41FA5}">
                      <a16:colId xmlns:a16="http://schemas.microsoft.com/office/drawing/2014/main" val="2038956081"/>
                    </a:ext>
                  </a:extLst>
                </a:gridCol>
              </a:tblGrid>
              <a:tr h="152400">
                <a:tc rowSpan="2">
                  <a:txBody>
                    <a:bodyPr/>
                    <a:lstStyle/>
                    <a:p>
                      <a:pPr marL="0" marR="0" algn="ctr">
                        <a:lnSpc>
                          <a:spcPct val="110000"/>
                        </a:lnSpc>
                        <a:spcBef>
                          <a:spcPts val="0"/>
                        </a:spcBef>
                        <a:spcAft>
                          <a:spcPts val="0"/>
                        </a:spcAft>
                      </a:pPr>
                      <a:r>
                        <a:rPr lang="en-US" sz="1600" dirty="0">
                          <a:effectLst/>
                        </a:rPr>
                        <a:t> </a:t>
                      </a:r>
                      <a:endParaRPr lang="en-US" sz="1400" dirty="0">
                        <a:effectLst/>
                      </a:endParaRPr>
                    </a:p>
                    <a:p>
                      <a:pPr marL="0" marR="0" algn="ctr">
                        <a:lnSpc>
                          <a:spcPct val="110000"/>
                        </a:lnSpc>
                        <a:spcBef>
                          <a:spcPts val="0"/>
                        </a:spcBef>
                        <a:spcAft>
                          <a:spcPts val="0"/>
                        </a:spcAft>
                      </a:pPr>
                      <a:r>
                        <a:rPr lang="en-US" sz="1600" dirty="0">
                          <a:effectLst/>
                        </a:rPr>
                        <a:t> </a:t>
                      </a:r>
                      <a:endParaRPr lang="en-US" sz="1400" dirty="0">
                        <a:effectLst/>
                      </a:endParaRPr>
                    </a:p>
                    <a:p>
                      <a:pPr marL="0" marR="0" algn="ctr">
                        <a:lnSpc>
                          <a:spcPct val="110000"/>
                        </a:lnSpc>
                        <a:spcBef>
                          <a:spcPts val="0"/>
                        </a:spcBef>
                        <a:spcAft>
                          <a:spcPts val="0"/>
                        </a:spcAft>
                      </a:pPr>
                      <a:r>
                        <a:rPr lang="en-US" sz="1600" dirty="0">
                          <a:effectLst/>
                        </a:rPr>
                        <a:t> </a:t>
                      </a:r>
                      <a:endParaRPr lang="en-US" sz="1400" dirty="0">
                        <a:effectLst/>
                      </a:endParaRPr>
                    </a:p>
                    <a:p>
                      <a:pPr marL="0" marR="0" algn="ctr">
                        <a:lnSpc>
                          <a:spcPct val="110000"/>
                        </a:lnSpc>
                        <a:spcBef>
                          <a:spcPts val="0"/>
                        </a:spcBef>
                        <a:spcAft>
                          <a:spcPts val="0"/>
                        </a:spcAft>
                      </a:pPr>
                      <a:r>
                        <a:rPr lang="en-US" sz="1600" dirty="0">
                          <a:effectLst/>
                        </a:rPr>
                        <a:t> </a:t>
                      </a:r>
                      <a:endParaRPr lang="en-US" sz="1400" dirty="0">
                        <a:effectLst/>
                      </a:endParaRPr>
                    </a:p>
                    <a:p>
                      <a:pPr marL="0" marR="0" algn="ctr">
                        <a:lnSpc>
                          <a:spcPct val="110000"/>
                        </a:lnSpc>
                        <a:spcBef>
                          <a:spcPts val="0"/>
                        </a:spcBef>
                        <a:spcAft>
                          <a:spcPts val="0"/>
                        </a:spcAft>
                      </a:pPr>
                      <a:r>
                        <a:rPr lang="en-US" sz="1600" dirty="0">
                          <a:effectLst/>
                        </a:rPr>
                        <a:t> </a:t>
                      </a:r>
                      <a:endParaRPr lang="en-US" sz="1400" dirty="0">
                        <a:effectLst/>
                      </a:endParaRPr>
                    </a:p>
                    <a:p>
                      <a:pPr marL="0" marR="0" algn="ctr">
                        <a:lnSpc>
                          <a:spcPct val="110000"/>
                        </a:lnSpc>
                        <a:spcBef>
                          <a:spcPts val="0"/>
                        </a:spcBef>
                        <a:spcAft>
                          <a:spcPts val="0"/>
                        </a:spcAft>
                      </a:pPr>
                      <a:r>
                        <a:rPr lang="en-US" sz="1600" dirty="0">
                          <a:effectLst/>
                        </a:rPr>
                        <a:t>1</a:t>
                      </a:r>
                      <a:endParaRPr lang="en-US" sz="1400" dirty="0">
                        <a:effectLst/>
                        <a:latin typeface="Century Gothic" panose="020B0502020202020204" pitchFamily="34" charset="0"/>
                        <a:ea typeface="Times New Roman" panose="02020603050405020304" pitchFamily="18" charset="0"/>
                        <a:cs typeface="Tahoma" panose="020B0604030504040204" pitchFamily="34" charset="0"/>
                      </a:endParaRPr>
                    </a:p>
                  </a:txBody>
                  <a:tcPr marL="48401" marR="48401" marT="0" marB="0"/>
                </a:tc>
                <a:tc>
                  <a:txBody>
                    <a:bodyPr/>
                    <a:lstStyle/>
                    <a:p>
                      <a:pPr>
                        <a:spcAft>
                          <a:spcPts val="0"/>
                        </a:spcAft>
                      </a:pPr>
                      <a:endParaRPr lang="en-US" sz="1600" dirty="0">
                        <a:effectLst/>
                        <a:latin typeface="Century Gothic" panose="020B0502020202020204" pitchFamily="34" charset="0"/>
                        <a:ea typeface="Calibri" panose="020F0502020204030204" pitchFamily="34" charset="0"/>
                      </a:endParaRPr>
                    </a:p>
                  </a:txBody>
                  <a:tcPr marL="48401" marR="48401" marT="0" marB="0"/>
                </a:tc>
                <a:extLst>
                  <a:ext uri="{0D108BD9-81ED-4DB2-BD59-A6C34878D82A}">
                    <a16:rowId xmlns:a16="http://schemas.microsoft.com/office/drawing/2014/main" val="3225488610"/>
                  </a:ext>
                </a:extLst>
              </a:tr>
              <a:tr h="3037471">
                <a:tc vMerge="1">
                  <a:txBody>
                    <a:bodyPr/>
                    <a:lstStyle/>
                    <a:p>
                      <a:endParaRPr lang="en-US"/>
                    </a:p>
                  </a:txBody>
                  <a:tcPr/>
                </a:tc>
                <a:tc>
                  <a:txBody>
                    <a:bodyPr/>
                    <a:lstStyle/>
                    <a:p>
                      <a:pPr>
                        <a:spcAft>
                          <a:spcPts val="0"/>
                        </a:spcAft>
                      </a:pPr>
                      <a:r>
                        <a:rPr lang="en-US" sz="1600" dirty="0">
                          <a:effectLst/>
                        </a:rPr>
                        <a:t>Supporting and strengthening functions of Oversight Commission on Access to Information(OCAI). This includes </a:t>
                      </a:r>
                    </a:p>
                    <a:p>
                      <a:pPr marL="342900" lvl="0" indent="-342900">
                        <a:spcBef>
                          <a:spcPts val="0"/>
                        </a:spcBef>
                        <a:spcAft>
                          <a:spcPts val="0"/>
                        </a:spcAft>
                        <a:buFont typeface="Symbol" panose="05050102010706020507" pitchFamily="18" charset="2"/>
                        <a:buChar char=""/>
                      </a:pPr>
                      <a:r>
                        <a:rPr lang="en-US" sz="1600" dirty="0">
                          <a:effectLst/>
                        </a:rPr>
                        <a:t>Amending the current Access to Information Law because it has some cracks and loopholes for corrupt government agencies to conceal Information. </a:t>
                      </a:r>
                    </a:p>
                    <a:p>
                      <a:pPr marL="342900" lvl="0" indent="-342900">
                        <a:spcBef>
                          <a:spcPts val="0"/>
                        </a:spcBef>
                        <a:spcAft>
                          <a:spcPts val="0"/>
                        </a:spcAft>
                        <a:buFont typeface="Symbol" panose="05050102010706020507" pitchFamily="18" charset="2"/>
                        <a:buChar char=""/>
                      </a:pPr>
                      <a:r>
                        <a:rPr lang="en-US" sz="1600" dirty="0">
                          <a:effectLst/>
                        </a:rPr>
                        <a:t>Inclusion of new regulations in regard to easing the process of Request for Information from government agencies. </a:t>
                      </a:r>
                    </a:p>
                    <a:p>
                      <a:pPr marL="342900" lvl="0" indent="-342900">
                        <a:spcBef>
                          <a:spcPts val="0"/>
                        </a:spcBef>
                        <a:spcAft>
                          <a:spcPts val="0"/>
                        </a:spcAft>
                        <a:buFont typeface="Symbol" panose="05050102010706020507" pitchFamily="18" charset="2"/>
                        <a:buChar char=""/>
                      </a:pPr>
                      <a:r>
                        <a:rPr lang="en-US" sz="1600" dirty="0">
                          <a:effectLst/>
                        </a:rPr>
                        <a:t>Creation of Advocacy campaigns for implementation of ATI laws in different government institutions. </a:t>
                      </a:r>
                      <a:endParaRPr lang="en-US" sz="1600" dirty="0">
                        <a:effectLst/>
                        <a:latin typeface="Century Gothic" panose="020B0502020202020204" pitchFamily="34" charset="0"/>
                        <a:ea typeface="Calibri" panose="020F0502020204030204" pitchFamily="34" charset="0"/>
                      </a:endParaRPr>
                    </a:p>
                  </a:txBody>
                  <a:tcPr marL="48401" marR="48401" marT="0" marB="0"/>
                </a:tc>
                <a:extLst>
                  <a:ext uri="{0D108BD9-81ED-4DB2-BD59-A6C34878D82A}">
                    <a16:rowId xmlns:a16="http://schemas.microsoft.com/office/drawing/2014/main" val="2788753295"/>
                  </a:ext>
                </a:extLst>
              </a:tr>
              <a:tr h="1084811">
                <a:tc>
                  <a:txBody>
                    <a:bodyPr/>
                    <a:lstStyle/>
                    <a:p>
                      <a:pPr marL="0" marR="0">
                        <a:lnSpc>
                          <a:spcPct val="110000"/>
                        </a:lnSpc>
                        <a:spcBef>
                          <a:spcPts val="0"/>
                        </a:spcBef>
                        <a:spcAft>
                          <a:spcPts val="0"/>
                        </a:spcAft>
                      </a:pPr>
                      <a:r>
                        <a:rPr lang="en-US" sz="1600" dirty="0">
                          <a:effectLst/>
                        </a:rPr>
                        <a:t> </a:t>
                      </a:r>
                      <a:endParaRPr lang="en-US" sz="1400" dirty="0">
                        <a:effectLst/>
                      </a:endParaRPr>
                    </a:p>
                    <a:p>
                      <a:pPr marL="0" marR="0">
                        <a:lnSpc>
                          <a:spcPct val="110000"/>
                        </a:lnSpc>
                        <a:spcBef>
                          <a:spcPts val="0"/>
                        </a:spcBef>
                        <a:spcAft>
                          <a:spcPts val="0"/>
                        </a:spcAft>
                      </a:pPr>
                      <a:r>
                        <a:rPr lang="en-US" sz="1600" dirty="0">
                          <a:effectLst/>
                        </a:rPr>
                        <a:t>2</a:t>
                      </a:r>
                      <a:endParaRPr lang="en-US" sz="1400" dirty="0">
                        <a:effectLst/>
                        <a:latin typeface="Century Gothic" panose="020B0502020202020204" pitchFamily="34" charset="0"/>
                        <a:ea typeface="Times New Roman" panose="02020603050405020304" pitchFamily="18" charset="0"/>
                        <a:cs typeface="Tahoma" panose="020B0604030504040204" pitchFamily="34" charset="0"/>
                      </a:endParaRPr>
                    </a:p>
                  </a:txBody>
                  <a:tcPr marL="48401" marR="48401" marT="0" marB="0"/>
                </a:tc>
                <a:tc>
                  <a:txBody>
                    <a:bodyPr/>
                    <a:lstStyle/>
                    <a:p>
                      <a:pPr>
                        <a:spcAft>
                          <a:spcPts val="0"/>
                        </a:spcAft>
                      </a:pPr>
                      <a:r>
                        <a:rPr lang="en-US" sz="1600">
                          <a:effectLst/>
                        </a:rPr>
                        <a:t>Formulation of Decentralization Policies and strengthening local government agencies. Further, access to government institutions to local people and local governments should be made more easy. </a:t>
                      </a:r>
                      <a:endParaRPr lang="en-US" sz="1600">
                        <a:effectLst/>
                        <a:latin typeface="Century Gothic" panose="020B0502020202020204" pitchFamily="34" charset="0"/>
                        <a:ea typeface="Calibri" panose="020F0502020204030204" pitchFamily="34" charset="0"/>
                      </a:endParaRPr>
                    </a:p>
                  </a:txBody>
                  <a:tcPr marL="48401" marR="48401" marT="0" marB="0"/>
                </a:tc>
                <a:extLst>
                  <a:ext uri="{0D108BD9-81ED-4DB2-BD59-A6C34878D82A}">
                    <a16:rowId xmlns:a16="http://schemas.microsoft.com/office/drawing/2014/main" val="3220262829"/>
                  </a:ext>
                </a:extLst>
              </a:tr>
              <a:tr h="433924">
                <a:tc>
                  <a:txBody>
                    <a:bodyPr/>
                    <a:lstStyle/>
                    <a:p>
                      <a:pPr marL="0" marR="0">
                        <a:lnSpc>
                          <a:spcPct val="110000"/>
                        </a:lnSpc>
                        <a:spcBef>
                          <a:spcPts val="0"/>
                        </a:spcBef>
                        <a:spcAft>
                          <a:spcPts val="0"/>
                        </a:spcAft>
                      </a:pPr>
                      <a:r>
                        <a:rPr lang="en-US" sz="1600">
                          <a:effectLst/>
                        </a:rPr>
                        <a:t>3</a:t>
                      </a:r>
                      <a:endParaRPr lang="en-US" sz="1400">
                        <a:effectLst/>
                        <a:latin typeface="Century Gothic" panose="020B0502020202020204" pitchFamily="34" charset="0"/>
                        <a:ea typeface="Times New Roman" panose="02020603050405020304" pitchFamily="18" charset="0"/>
                        <a:cs typeface="Tahoma" panose="020B0604030504040204" pitchFamily="34" charset="0"/>
                      </a:endParaRPr>
                    </a:p>
                  </a:txBody>
                  <a:tcPr marL="48401" marR="48401" marT="0" marB="0"/>
                </a:tc>
                <a:tc>
                  <a:txBody>
                    <a:bodyPr/>
                    <a:lstStyle/>
                    <a:p>
                      <a:pPr>
                        <a:spcAft>
                          <a:spcPts val="0"/>
                        </a:spcAft>
                      </a:pPr>
                      <a:r>
                        <a:rPr lang="en-US" sz="1600" dirty="0">
                          <a:effectLst/>
                        </a:rPr>
                        <a:t>Dissemination of Information in regard to Beneficiaries of Government Contracts. </a:t>
                      </a:r>
                      <a:endParaRPr lang="en-US" sz="1600" dirty="0">
                        <a:effectLst/>
                        <a:latin typeface="Century Gothic" panose="020B0502020202020204" pitchFamily="34" charset="0"/>
                        <a:ea typeface="Calibri" panose="020F0502020204030204" pitchFamily="34" charset="0"/>
                      </a:endParaRPr>
                    </a:p>
                  </a:txBody>
                  <a:tcPr marL="48401" marR="48401" marT="0" marB="0"/>
                </a:tc>
                <a:extLst>
                  <a:ext uri="{0D108BD9-81ED-4DB2-BD59-A6C34878D82A}">
                    <a16:rowId xmlns:a16="http://schemas.microsoft.com/office/drawing/2014/main" val="2480504573"/>
                  </a:ext>
                </a:extLst>
              </a:tr>
            </a:tbl>
          </a:graphicData>
        </a:graphic>
      </p:graphicFrame>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60728" y="3657600"/>
            <a:ext cx="4269417" cy="2846278"/>
          </a:xfrm>
          <a:prstGeom prst="rect">
            <a:avLst/>
          </a:prstGeom>
        </p:spPr>
      </p:pic>
      <p:sp>
        <p:nvSpPr>
          <p:cNvPr id="4" name="TextBox 3"/>
          <p:cNvSpPr txBox="1"/>
          <p:nvPr/>
        </p:nvSpPr>
        <p:spPr>
          <a:xfrm>
            <a:off x="2667000" y="304800"/>
            <a:ext cx="4419600" cy="584775"/>
          </a:xfrm>
          <a:prstGeom prst="rect">
            <a:avLst/>
          </a:prstGeom>
          <a:noFill/>
        </p:spPr>
        <p:txBody>
          <a:bodyPr wrap="square" rtlCol="0">
            <a:spAutoFit/>
          </a:bodyPr>
          <a:lstStyle/>
          <a:p>
            <a:r>
              <a:rPr lang="en-US" sz="3200" dirty="0" smtClean="0"/>
              <a:t>Group B</a:t>
            </a:r>
            <a:endParaRPr lang="en-US" sz="3200"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60728" y="1159739"/>
            <a:ext cx="4283272" cy="2438400"/>
          </a:xfrm>
          <a:prstGeom prst="rect">
            <a:avLst/>
          </a:prstGeom>
        </p:spPr>
      </p:pic>
    </p:spTree>
    <p:extLst>
      <p:ext uri="{BB962C8B-B14F-4D97-AF65-F5344CB8AC3E}">
        <p14:creationId xmlns:p14="http://schemas.microsoft.com/office/powerpoint/2010/main" val="33649612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625377745"/>
              </p:ext>
            </p:extLst>
          </p:nvPr>
        </p:nvGraphicFramePr>
        <p:xfrm>
          <a:off x="228600" y="1143000"/>
          <a:ext cx="7620000" cy="5334000"/>
        </p:xfrm>
        <a:graphic>
          <a:graphicData uri="http://schemas.openxmlformats.org/drawingml/2006/table">
            <a:tbl>
              <a:tblPr firstRow="1" firstCol="1" bandRow="1">
                <a:tableStyleId>{5C22544A-7EE6-4342-B048-85BDC9FD1C3A}</a:tableStyleId>
              </a:tblPr>
              <a:tblGrid>
                <a:gridCol w="449052">
                  <a:extLst>
                    <a:ext uri="{9D8B030D-6E8A-4147-A177-3AD203B41FA5}">
                      <a16:colId xmlns:a16="http://schemas.microsoft.com/office/drawing/2014/main" val="1541326910"/>
                    </a:ext>
                  </a:extLst>
                </a:gridCol>
                <a:gridCol w="7170948">
                  <a:extLst>
                    <a:ext uri="{9D8B030D-6E8A-4147-A177-3AD203B41FA5}">
                      <a16:colId xmlns:a16="http://schemas.microsoft.com/office/drawing/2014/main" val="3885819517"/>
                    </a:ext>
                  </a:extLst>
                </a:gridCol>
              </a:tblGrid>
              <a:tr h="666750">
                <a:tc>
                  <a:txBody>
                    <a:bodyPr/>
                    <a:lstStyle/>
                    <a:p>
                      <a:pPr marL="0" marR="0">
                        <a:lnSpc>
                          <a:spcPct val="110000"/>
                        </a:lnSpc>
                        <a:spcBef>
                          <a:spcPts val="0"/>
                        </a:spcBef>
                        <a:spcAft>
                          <a:spcPts val="0"/>
                        </a:spcAft>
                      </a:pPr>
                      <a:r>
                        <a:rPr lang="en-US" sz="2000">
                          <a:effectLst/>
                        </a:rPr>
                        <a:t>4</a:t>
                      </a:r>
                      <a:endParaRPr lang="en-US" sz="1800">
                        <a:effectLst/>
                        <a:latin typeface="Century Gothic" panose="020B0502020202020204" pitchFamily="34" charset="0"/>
                        <a:ea typeface="Times New Roman" panose="02020603050405020304" pitchFamily="18" charset="0"/>
                        <a:cs typeface="Tahoma" panose="020B0604030504040204" pitchFamily="34" charset="0"/>
                      </a:endParaRPr>
                    </a:p>
                  </a:txBody>
                  <a:tcPr marL="68580" marR="68580" marT="0" marB="0"/>
                </a:tc>
                <a:tc>
                  <a:txBody>
                    <a:bodyPr/>
                    <a:lstStyle/>
                    <a:p>
                      <a:pPr>
                        <a:spcAft>
                          <a:spcPts val="0"/>
                        </a:spcAft>
                      </a:pPr>
                      <a:r>
                        <a:rPr lang="en-US" sz="2000">
                          <a:effectLst/>
                        </a:rPr>
                        <a:t>Creation of Oversight Law or formulizing Social Audit Law. </a:t>
                      </a:r>
                      <a:endParaRPr lang="en-US" sz="2000">
                        <a:effectLst/>
                        <a:latin typeface="Century Gothic" panose="020B0502020202020204" pitchFamily="34" charset="0"/>
                        <a:ea typeface="Calibri" panose="020F0502020204030204" pitchFamily="34" charset="0"/>
                      </a:endParaRPr>
                    </a:p>
                  </a:txBody>
                  <a:tcPr marL="68580" marR="68580" marT="0" marB="0"/>
                </a:tc>
                <a:extLst>
                  <a:ext uri="{0D108BD9-81ED-4DB2-BD59-A6C34878D82A}">
                    <a16:rowId xmlns:a16="http://schemas.microsoft.com/office/drawing/2014/main" val="568654323"/>
                  </a:ext>
                </a:extLst>
              </a:tr>
              <a:tr h="2667000">
                <a:tc>
                  <a:txBody>
                    <a:bodyPr/>
                    <a:lstStyle/>
                    <a:p>
                      <a:pPr marL="0" marR="0">
                        <a:lnSpc>
                          <a:spcPct val="110000"/>
                        </a:lnSpc>
                        <a:spcBef>
                          <a:spcPts val="0"/>
                        </a:spcBef>
                        <a:spcAft>
                          <a:spcPts val="0"/>
                        </a:spcAft>
                      </a:pPr>
                      <a:r>
                        <a:rPr lang="en-US" sz="2000">
                          <a:effectLst/>
                        </a:rPr>
                        <a:t>5</a:t>
                      </a:r>
                      <a:endParaRPr lang="en-US" sz="1800">
                        <a:effectLst/>
                        <a:latin typeface="Century Gothic" panose="020B0502020202020204" pitchFamily="34" charset="0"/>
                        <a:ea typeface="Times New Roman" panose="02020603050405020304" pitchFamily="18" charset="0"/>
                        <a:cs typeface="Tahoma" panose="020B0604030504040204" pitchFamily="34" charset="0"/>
                      </a:endParaRPr>
                    </a:p>
                  </a:txBody>
                  <a:tcPr marL="68580" marR="68580" marT="0" marB="0"/>
                </a:tc>
                <a:tc>
                  <a:txBody>
                    <a:bodyPr/>
                    <a:lstStyle/>
                    <a:p>
                      <a:pPr>
                        <a:spcAft>
                          <a:spcPts val="0"/>
                        </a:spcAft>
                      </a:pPr>
                      <a:r>
                        <a:rPr lang="en-US" sz="2000" dirty="0">
                          <a:effectLst/>
                        </a:rPr>
                        <a:t>Developing incentive Policies in Education System. Further it includes:</a:t>
                      </a:r>
                    </a:p>
                    <a:p>
                      <a:pPr marL="342900" lvl="0" indent="-342900">
                        <a:spcBef>
                          <a:spcPts val="0"/>
                        </a:spcBef>
                        <a:spcAft>
                          <a:spcPts val="0"/>
                        </a:spcAft>
                        <a:buFont typeface="Symbol" panose="05050102010706020507" pitchFamily="18" charset="2"/>
                        <a:buChar char=""/>
                      </a:pPr>
                      <a:r>
                        <a:rPr lang="en-US" sz="2000" dirty="0">
                          <a:effectLst/>
                        </a:rPr>
                        <a:t>Gender Equality in Senior and Mid-level appointments in Ministry of Education</a:t>
                      </a:r>
                    </a:p>
                    <a:p>
                      <a:pPr marL="342900" lvl="0" indent="-342900">
                        <a:spcBef>
                          <a:spcPts val="0"/>
                        </a:spcBef>
                        <a:spcAft>
                          <a:spcPts val="0"/>
                        </a:spcAft>
                        <a:buFont typeface="Symbol" panose="05050102010706020507" pitchFamily="18" charset="2"/>
                        <a:buChar char=""/>
                      </a:pPr>
                      <a:r>
                        <a:rPr lang="en-US" sz="2000" dirty="0">
                          <a:effectLst/>
                        </a:rPr>
                        <a:t>Supporting students and teachers by providing allowances, especially to Female teachers and students. </a:t>
                      </a:r>
                      <a:endParaRPr lang="en-US" sz="2000" dirty="0">
                        <a:effectLst/>
                        <a:latin typeface="Century Gothic" panose="020B0502020202020204" pitchFamily="34" charset="0"/>
                        <a:ea typeface="Calibri" panose="020F0502020204030204" pitchFamily="34" charset="0"/>
                      </a:endParaRPr>
                    </a:p>
                  </a:txBody>
                  <a:tcPr marL="68580" marR="68580" marT="0" marB="0"/>
                </a:tc>
                <a:extLst>
                  <a:ext uri="{0D108BD9-81ED-4DB2-BD59-A6C34878D82A}">
                    <a16:rowId xmlns:a16="http://schemas.microsoft.com/office/drawing/2014/main" val="441989865"/>
                  </a:ext>
                </a:extLst>
              </a:tr>
              <a:tr h="666750">
                <a:tc>
                  <a:txBody>
                    <a:bodyPr/>
                    <a:lstStyle/>
                    <a:p>
                      <a:pPr marL="0" marR="0">
                        <a:lnSpc>
                          <a:spcPct val="110000"/>
                        </a:lnSpc>
                        <a:spcBef>
                          <a:spcPts val="0"/>
                        </a:spcBef>
                        <a:spcAft>
                          <a:spcPts val="0"/>
                        </a:spcAft>
                      </a:pPr>
                      <a:r>
                        <a:rPr lang="en-US" sz="2000">
                          <a:effectLst/>
                        </a:rPr>
                        <a:t>6</a:t>
                      </a:r>
                      <a:endParaRPr lang="en-US" sz="1800">
                        <a:effectLst/>
                        <a:latin typeface="Century Gothic" panose="020B0502020202020204" pitchFamily="34" charset="0"/>
                        <a:ea typeface="Times New Roman" panose="02020603050405020304" pitchFamily="18" charset="0"/>
                        <a:cs typeface="Tahoma" panose="020B0604030504040204" pitchFamily="34" charset="0"/>
                      </a:endParaRPr>
                    </a:p>
                  </a:txBody>
                  <a:tcPr marL="68580" marR="68580" marT="0" marB="0"/>
                </a:tc>
                <a:tc>
                  <a:txBody>
                    <a:bodyPr/>
                    <a:lstStyle/>
                    <a:p>
                      <a:pPr>
                        <a:spcAft>
                          <a:spcPts val="0"/>
                        </a:spcAft>
                      </a:pPr>
                      <a:r>
                        <a:rPr lang="en-US" sz="2000">
                          <a:effectLst/>
                        </a:rPr>
                        <a:t>Approval and Enactment of Anti-Corruption laws</a:t>
                      </a:r>
                      <a:endParaRPr lang="en-US" sz="2000">
                        <a:effectLst/>
                        <a:latin typeface="Century Gothic" panose="020B0502020202020204" pitchFamily="34" charset="0"/>
                        <a:ea typeface="Calibri" panose="020F0502020204030204" pitchFamily="34" charset="0"/>
                      </a:endParaRPr>
                    </a:p>
                  </a:txBody>
                  <a:tcPr marL="68580" marR="68580" marT="0" marB="0"/>
                </a:tc>
                <a:extLst>
                  <a:ext uri="{0D108BD9-81ED-4DB2-BD59-A6C34878D82A}">
                    <a16:rowId xmlns:a16="http://schemas.microsoft.com/office/drawing/2014/main" val="3430343679"/>
                  </a:ext>
                </a:extLst>
              </a:tr>
              <a:tr h="666750">
                <a:tc>
                  <a:txBody>
                    <a:bodyPr/>
                    <a:lstStyle/>
                    <a:p>
                      <a:pPr marL="0" marR="0">
                        <a:lnSpc>
                          <a:spcPct val="110000"/>
                        </a:lnSpc>
                        <a:spcBef>
                          <a:spcPts val="0"/>
                        </a:spcBef>
                        <a:spcAft>
                          <a:spcPts val="0"/>
                        </a:spcAft>
                      </a:pPr>
                      <a:r>
                        <a:rPr lang="en-US" sz="2000">
                          <a:effectLst/>
                        </a:rPr>
                        <a:t>7</a:t>
                      </a:r>
                      <a:endParaRPr lang="en-US" sz="1800">
                        <a:effectLst/>
                        <a:latin typeface="Century Gothic" panose="020B0502020202020204" pitchFamily="34" charset="0"/>
                        <a:ea typeface="Times New Roman" panose="02020603050405020304" pitchFamily="18" charset="0"/>
                        <a:cs typeface="Tahoma" panose="020B0604030504040204" pitchFamily="34" charset="0"/>
                      </a:endParaRPr>
                    </a:p>
                  </a:txBody>
                  <a:tcPr marL="68580" marR="68580" marT="0" marB="0"/>
                </a:tc>
                <a:tc>
                  <a:txBody>
                    <a:bodyPr/>
                    <a:lstStyle/>
                    <a:p>
                      <a:pPr>
                        <a:spcAft>
                          <a:spcPts val="0"/>
                        </a:spcAft>
                      </a:pPr>
                      <a:r>
                        <a:rPr lang="en-US" sz="2000">
                          <a:effectLst/>
                        </a:rPr>
                        <a:t>Approval and regulating whistleblowers protection policies</a:t>
                      </a:r>
                      <a:endParaRPr lang="en-US" sz="2000">
                        <a:effectLst/>
                        <a:latin typeface="Century Gothic" panose="020B0502020202020204" pitchFamily="34" charset="0"/>
                        <a:ea typeface="Calibri" panose="020F0502020204030204" pitchFamily="34" charset="0"/>
                      </a:endParaRPr>
                    </a:p>
                  </a:txBody>
                  <a:tcPr marL="68580" marR="68580" marT="0" marB="0"/>
                </a:tc>
                <a:extLst>
                  <a:ext uri="{0D108BD9-81ED-4DB2-BD59-A6C34878D82A}">
                    <a16:rowId xmlns:a16="http://schemas.microsoft.com/office/drawing/2014/main" val="866096645"/>
                  </a:ext>
                </a:extLst>
              </a:tr>
              <a:tr h="666750">
                <a:tc>
                  <a:txBody>
                    <a:bodyPr/>
                    <a:lstStyle/>
                    <a:p>
                      <a:pPr marL="0" marR="0">
                        <a:lnSpc>
                          <a:spcPct val="110000"/>
                        </a:lnSpc>
                        <a:spcBef>
                          <a:spcPts val="0"/>
                        </a:spcBef>
                        <a:spcAft>
                          <a:spcPts val="0"/>
                        </a:spcAft>
                      </a:pPr>
                      <a:r>
                        <a:rPr lang="en-US" sz="2000">
                          <a:effectLst/>
                        </a:rPr>
                        <a:t>8</a:t>
                      </a:r>
                      <a:endParaRPr lang="en-US" sz="1800">
                        <a:effectLst/>
                        <a:latin typeface="Century Gothic" panose="020B0502020202020204" pitchFamily="34" charset="0"/>
                        <a:ea typeface="Times New Roman" panose="02020603050405020304" pitchFamily="18" charset="0"/>
                        <a:cs typeface="Tahoma" panose="020B0604030504040204" pitchFamily="34" charset="0"/>
                      </a:endParaRPr>
                    </a:p>
                  </a:txBody>
                  <a:tcPr marL="68580" marR="68580" marT="0" marB="0"/>
                </a:tc>
                <a:tc>
                  <a:txBody>
                    <a:bodyPr/>
                    <a:lstStyle/>
                    <a:p>
                      <a:pPr>
                        <a:spcAft>
                          <a:spcPts val="0"/>
                        </a:spcAft>
                      </a:pPr>
                      <a:r>
                        <a:rPr lang="en-US" sz="2000" dirty="0">
                          <a:effectLst/>
                        </a:rPr>
                        <a:t>Use of E-governance for promoting Transparency in country</a:t>
                      </a:r>
                      <a:endParaRPr lang="en-US" sz="2000" dirty="0">
                        <a:effectLst/>
                        <a:latin typeface="Century Gothic" panose="020B0502020202020204" pitchFamily="34" charset="0"/>
                        <a:ea typeface="Calibri" panose="020F0502020204030204" pitchFamily="34" charset="0"/>
                      </a:endParaRPr>
                    </a:p>
                  </a:txBody>
                  <a:tcPr marL="68580" marR="68580" marT="0" marB="0"/>
                </a:tc>
                <a:extLst>
                  <a:ext uri="{0D108BD9-81ED-4DB2-BD59-A6C34878D82A}">
                    <a16:rowId xmlns:a16="http://schemas.microsoft.com/office/drawing/2014/main" val="4293043807"/>
                  </a:ext>
                </a:extLst>
              </a:tr>
            </a:tbl>
          </a:graphicData>
        </a:graphic>
      </p:graphicFrame>
      <p:sp>
        <p:nvSpPr>
          <p:cNvPr id="3" name="TextBox 2"/>
          <p:cNvSpPr txBox="1"/>
          <p:nvPr/>
        </p:nvSpPr>
        <p:spPr>
          <a:xfrm>
            <a:off x="2514600" y="228600"/>
            <a:ext cx="5638800" cy="461665"/>
          </a:xfrm>
          <a:prstGeom prst="rect">
            <a:avLst/>
          </a:prstGeom>
          <a:noFill/>
        </p:spPr>
        <p:txBody>
          <a:bodyPr wrap="square" rtlCol="0">
            <a:spAutoFit/>
          </a:bodyPr>
          <a:lstStyle/>
          <a:p>
            <a:r>
              <a:rPr lang="en-US" sz="2400" dirty="0" smtClean="0"/>
              <a:t>Continued Group B</a:t>
            </a:r>
            <a:endParaRPr lang="en-US" sz="2400" dirty="0"/>
          </a:p>
        </p:txBody>
      </p:sp>
    </p:spTree>
    <p:extLst>
      <p:ext uri="{BB962C8B-B14F-4D97-AF65-F5344CB8AC3E}">
        <p14:creationId xmlns:p14="http://schemas.microsoft.com/office/powerpoint/2010/main" val="8135587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2538143395"/>
              </p:ext>
            </p:extLst>
          </p:nvPr>
        </p:nvGraphicFramePr>
        <p:xfrm>
          <a:off x="34636" y="1371600"/>
          <a:ext cx="4537364" cy="4767701"/>
        </p:xfrm>
        <a:graphic>
          <a:graphicData uri="http://schemas.openxmlformats.org/drawingml/2006/table">
            <a:tbl>
              <a:tblPr firstRow="1" firstCol="1" bandRow="1">
                <a:tableStyleId>{5C22544A-7EE6-4342-B048-85BDC9FD1C3A}</a:tableStyleId>
              </a:tblPr>
              <a:tblGrid>
                <a:gridCol w="196071">
                  <a:extLst>
                    <a:ext uri="{9D8B030D-6E8A-4147-A177-3AD203B41FA5}">
                      <a16:colId xmlns:a16="http://schemas.microsoft.com/office/drawing/2014/main" val="2030881400"/>
                    </a:ext>
                  </a:extLst>
                </a:gridCol>
                <a:gridCol w="4341293">
                  <a:extLst>
                    <a:ext uri="{9D8B030D-6E8A-4147-A177-3AD203B41FA5}">
                      <a16:colId xmlns:a16="http://schemas.microsoft.com/office/drawing/2014/main" val="3589120277"/>
                    </a:ext>
                  </a:extLst>
                </a:gridCol>
              </a:tblGrid>
              <a:tr h="381000">
                <a:tc rowSpan="2">
                  <a:txBody>
                    <a:bodyPr/>
                    <a:lstStyle/>
                    <a:p>
                      <a:pPr marL="0" marR="0">
                        <a:lnSpc>
                          <a:spcPct val="110000"/>
                        </a:lnSpc>
                        <a:spcBef>
                          <a:spcPts val="0"/>
                        </a:spcBef>
                        <a:spcAft>
                          <a:spcPts val="0"/>
                        </a:spcAft>
                      </a:pPr>
                      <a:r>
                        <a:rPr lang="en-US" sz="1800" dirty="0">
                          <a:effectLst/>
                        </a:rPr>
                        <a:t> </a:t>
                      </a:r>
                      <a:endParaRPr lang="en-US" sz="1400" dirty="0">
                        <a:effectLst/>
                      </a:endParaRPr>
                    </a:p>
                    <a:p>
                      <a:pPr marL="0" marR="0">
                        <a:lnSpc>
                          <a:spcPct val="110000"/>
                        </a:lnSpc>
                        <a:spcBef>
                          <a:spcPts val="0"/>
                        </a:spcBef>
                        <a:spcAft>
                          <a:spcPts val="0"/>
                        </a:spcAft>
                      </a:pPr>
                      <a:r>
                        <a:rPr lang="en-US" sz="1800" dirty="0">
                          <a:effectLst/>
                        </a:rPr>
                        <a:t> </a:t>
                      </a:r>
                      <a:endParaRPr lang="en-US" sz="1400" dirty="0">
                        <a:effectLst/>
                      </a:endParaRPr>
                    </a:p>
                    <a:p>
                      <a:pPr marL="0" marR="0">
                        <a:lnSpc>
                          <a:spcPct val="110000"/>
                        </a:lnSpc>
                        <a:spcBef>
                          <a:spcPts val="0"/>
                        </a:spcBef>
                        <a:spcAft>
                          <a:spcPts val="0"/>
                        </a:spcAft>
                      </a:pPr>
                      <a:r>
                        <a:rPr lang="en-US" sz="1800" dirty="0">
                          <a:effectLst/>
                        </a:rPr>
                        <a:t>1</a:t>
                      </a:r>
                      <a:endParaRPr lang="en-US" sz="1400" dirty="0">
                        <a:effectLst/>
                        <a:latin typeface="Century Gothic" panose="020B0502020202020204" pitchFamily="34" charset="0"/>
                        <a:ea typeface="Times New Roman" panose="02020603050405020304" pitchFamily="18" charset="0"/>
                        <a:cs typeface="Tahoma" panose="020B0604030504040204" pitchFamily="34" charset="0"/>
                      </a:endParaRPr>
                    </a:p>
                  </a:txBody>
                  <a:tcPr marL="67341" marR="67341" marT="0" marB="0"/>
                </a:tc>
                <a:tc>
                  <a:txBody>
                    <a:bodyPr/>
                    <a:lstStyle/>
                    <a:p>
                      <a:pPr>
                        <a:spcAft>
                          <a:spcPts val="0"/>
                        </a:spcAft>
                      </a:pPr>
                      <a:endParaRPr lang="en-US" sz="1800" dirty="0">
                        <a:effectLst/>
                        <a:latin typeface="Century Gothic" panose="020B0502020202020204" pitchFamily="34" charset="0"/>
                        <a:ea typeface="Calibri" panose="020F0502020204030204" pitchFamily="34" charset="0"/>
                      </a:endParaRPr>
                    </a:p>
                  </a:txBody>
                  <a:tcPr marL="67341" marR="67341" marT="0" marB="0"/>
                </a:tc>
                <a:extLst>
                  <a:ext uri="{0D108BD9-81ED-4DB2-BD59-A6C34878D82A}">
                    <a16:rowId xmlns:a16="http://schemas.microsoft.com/office/drawing/2014/main" val="3402921346"/>
                  </a:ext>
                </a:extLst>
              </a:tr>
              <a:tr h="1096675">
                <a:tc vMerge="1">
                  <a:txBody>
                    <a:bodyPr/>
                    <a:lstStyle/>
                    <a:p>
                      <a:endParaRPr lang="en-US"/>
                    </a:p>
                  </a:txBody>
                  <a:tcPr/>
                </a:tc>
                <a:tc>
                  <a:txBody>
                    <a:bodyPr/>
                    <a:lstStyle/>
                    <a:p>
                      <a:pPr>
                        <a:spcAft>
                          <a:spcPts val="0"/>
                        </a:spcAft>
                      </a:pPr>
                      <a:r>
                        <a:rPr lang="en-US" sz="1800" dirty="0">
                          <a:effectLst/>
                        </a:rPr>
                        <a:t>Acknowledging village Councils, which outlines previously mentioned policies of Decentralization. </a:t>
                      </a:r>
                      <a:endParaRPr lang="en-US" sz="1800" dirty="0">
                        <a:effectLst/>
                        <a:latin typeface="Century Gothic" panose="020B0502020202020204" pitchFamily="34" charset="0"/>
                        <a:ea typeface="Calibri" panose="020F0502020204030204" pitchFamily="34" charset="0"/>
                      </a:endParaRPr>
                    </a:p>
                  </a:txBody>
                  <a:tcPr marL="67341" marR="67341" marT="0" marB="0"/>
                </a:tc>
                <a:extLst>
                  <a:ext uri="{0D108BD9-81ED-4DB2-BD59-A6C34878D82A}">
                    <a16:rowId xmlns:a16="http://schemas.microsoft.com/office/drawing/2014/main" val="3174567633"/>
                  </a:ext>
                </a:extLst>
              </a:tr>
              <a:tr h="1096675">
                <a:tc>
                  <a:txBody>
                    <a:bodyPr/>
                    <a:lstStyle/>
                    <a:p>
                      <a:pPr marL="0" marR="0">
                        <a:lnSpc>
                          <a:spcPct val="110000"/>
                        </a:lnSpc>
                        <a:spcBef>
                          <a:spcPts val="0"/>
                        </a:spcBef>
                        <a:spcAft>
                          <a:spcPts val="0"/>
                        </a:spcAft>
                      </a:pPr>
                      <a:r>
                        <a:rPr lang="en-US" sz="1800" dirty="0">
                          <a:effectLst/>
                        </a:rPr>
                        <a:t>2</a:t>
                      </a:r>
                      <a:endParaRPr lang="en-US" sz="1400" dirty="0">
                        <a:effectLst/>
                        <a:latin typeface="Century Gothic" panose="020B0502020202020204" pitchFamily="34" charset="0"/>
                        <a:ea typeface="Times New Roman" panose="02020603050405020304" pitchFamily="18" charset="0"/>
                        <a:cs typeface="Tahoma" panose="020B0604030504040204" pitchFamily="34" charset="0"/>
                      </a:endParaRPr>
                    </a:p>
                  </a:txBody>
                  <a:tcPr marL="67341" marR="67341" marT="0" marB="0"/>
                </a:tc>
                <a:tc>
                  <a:txBody>
                    <a:bodyPr/>
                    <a:lstStyle/>
                    <a:p>
                      <a:pPr>
                        <a:spcAft>
                          <a:spcPts val="0"/>
                        </a:spcAft>
                      </a:pPr>
                      <a:r>
                        <a:rPr lang="en-US" sz="1800" dirty="0">
                          <a:effectLst/>
                        </a:rPr>
                        <a:t>Encourage Women’s participation in Peace in the form of “Women Empowerment Scheme” led by government. </a:t>
                      </a:r>
                      <a:endParaRPr lang="en-US" sz="1800" dirty="0">
                        <a:effectLst/>
                        <a:latin typeface="Century Gothic" panose="020B0502020202020204" pitchFamily="34" charset="0"/>
                        <a:ea typeface="Calibri" panose="020F0502020204030204" pitchFamily="34" charset="0"/>
                      </a:endParaRPr>
                    </a:p>
                  </a:txBody>
                  <a:tcPr marL="67341" marR="67341" marT="0" marB="0"/>
                </a:tc>
                <a:extLst>
                  <a:ext uri="{0D108BD9-81ED-4DB2-BD59-A6C34878D82A}">
                    <a16:rowId xmlns:a16="http://schemas.microsoft.com/office/drawing/2014/main" val="2847191921"/>
                  </a:ext>
                </a:extLst>
              </a:tr>
              <a:tr h="2193351">
                <a:tc>
                  <a:txBody>
                    <a:bodyPr/>
                    <a:lstStyle/>
                    <a:p>
                      <a:pPr marL="0" marR="0">
                        <a:lnSpc>
                          <a:spcPct val="110000"/>
                        </a:lnSpc>
                        <a:spcBef>
                          <a:spcPts val="0"/>
                        </a:spcBef>
                        <a:spcAft>
                          <a:spcPts val="0"/>
                        </a:spcAft>
                      </a:pPr>
                      <a:r>
                        <a:rPr lang="en-US" sz="1800">
                          <a:effectLst/>
                        </a:rPr>
                        <a:t> </a:t>
                      </a:r>
                      <a:endParaRPr lang="en-US" sz="1400">
                        <a:effectLst/>
                      </a:endParaRPr>
                    </a:p>
                    <a:p>
                      <a:pPr marL="0" marR="0">
                        <a:lnSpc>
                          <a:spcPct val="110000"/>
                        </a:lnSpc>
                        <a:spcBef>
                          <a:spcPts val="0"/>
                        </a:spcBef>
                        <a:spcAft>
                          <a:spcPts val="0"/>
                        </a:spcAft>
                      </a:pPr>
                      <a:r>
                        <a:rPr lang="en-US" sz="1800">
                          <a:effectLst/>
                        </a:rPr>
                        <a:t> </a:t>
                      </a:r>
                      <a:endParaRPr lang="en-US" sz="1400">
                        <a:effectLst/>
                      </a:endParaRPr>
                    </a:p>
                    <a:p>
                      <a:pPr marL="0" marR="0">
                        <a:lnSpc>
                          <a:spcPct val="110000"/>
                        </a:lnSpc>
                        <a:spcBef>
                          <a:spcPts val="0"/>
                        </a:spcBef>
                        <a:spcAft>
                          <a:spcPts val="0"/>
                        </a:spcAft>
                      </a:pPr>
                      <a:r>
                        <a:rPr lang="en-US" sz="1800">
                          <a:effectLst/>
                        </a:rPr>
                        <a:t>3</a:t>
                      </a:r>
                      <a:endParaRPr lang="en-US" sz="1400">
                        <a:effectLst/>
                      </a:endParaRPr>
                    </a:p>
                    <a:p>
                      <a:pPr marL="0" marR="0">
                        <a:lnSpc>
                          <a:spcPct val="110000"/>
                        </a:lnSpc>
                        <a:spcBef>
                          <a:spcPts val="0"/>
                        </a:spcBef>
                        <a:spcAft>
                          <a:spcPts val="0"/>
                        </a:spcAft>
                      </a:pPr>
                      <a:r>
                        <a:rPr lang="en-US" sz="1800">
                          <a:effectLst/>
                        </a:rPr>
                        <a:t> </a:t>
                      </a:r>
                      <a:endParaRPr lang="en-US" sz="1400">
                        <a:effectLst/>
                        <a:latin typeface="Century Gothic" panose="020B0502020202020204" pitchFamily="34" charset="0"/>
                        <a:ea typeface="Times New Roman" panose="02020603050405020304" pitchFamily="18" charset="0"/>
                        <a:cs typeface="Tahoma" panose="020B0604030504040204" pitchFamily="34" charset="0"/>
                      </a:endParaRPr>
                    </a:p>
                  </a:txBody>
                  <a:tcPr marL="67341" marR="67341" marT="0" marB="0"/>
                </a:tc>
                <a:tc>
                  <a:txBody>
                    <a:bodyPr/>
                    <a:lstStyle/>
                    <a:p>
                      <a:pPr>
                        <a:spcAft>
                          <a:spcPts val="0"/>
                        </a:spcAft>
                      </a:pPr>
                      <a:r>
                        <a:rPr lang="en-US" sz="1800" dirty="0">
                          <a:effectLst/>
                        </a:rPr>
                        <a:t>Initiating Stick and Carrot Policies of Social Audit, whereby citizens of every province and district be mobilized to track government contracts progress. Further, felons and shortfalls should be prosecuted. Progress can be tracked by Community Scorecard. </a:t>
                      </a:r>
                      <a:endParaRPr lang="en-US" sz="1800" dirty="0">
                        <a:effectLst/>
                        <a:latin typeface="Century Gothic" panose="020B0502020202020204" pitchFamily="34" charset="0"/>
                        <a:ea typeface="Calibri" panose="020F0502020204030204" pitchFamily="34" charset="0"/>
                      </a:endParaRPr>
                    </a:p>
                  </a:txBody>
                  <a:tcPr marL="67341" marR="67341" marT="0" marB="0"/>
                </a:tc>
                <a:extLst>
                  <a:ext uri="{0D108BD9-81ED-4DB2-BD59-A6C34878D82A}">
                    <a16:rowId xmlns:a16="http://schemas.microsoft.com/office/drawing/2014/main" val="946774435"/>
                  </a:ext>
                </a:extLst>
              </a:tr>
            </a:tbl>
          </a:graphicData>
        </a:graphic>
      </p:graphicFrame>
      <p:sp>
        <p:nvSpPr>
          <p:cNvPr id="4" name="TextBox 3"/>
          <p:cNvSpPr txBox="1"/>
          <p:nvPr/>
        </p:nvSpPr>
        <p:spPr>
          <a:xfrm>
            <a:off x="2819400" y="228600"/>
            <a:ext cx="4953000" cy="646331"/>
          </a:xfrm>
          <a:prstGeom prst="rect">
            <a:avLst/>
          </a:prstGeom>
          <a:noFill/>
        </p:spPr>
        <p:txBody>
          <a:bodyPr wrap="square" rtlCol="0">
            <a:spAutoFit/>
          </a:bodyPr>
          <a:lstStyle/>
          <a:p>
            <a:r>
              <a:rPr lang="en-US" sz="3600" dirty="0" smtClean="0"/>
              <a:t>Group C</a:t>
            </a:r>
            <a:endParaRPr lang="en-US" sz="3600"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99709" y="3581400"/>
            <a:ext cx="4544291" cy="2724150"/>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99708" y="874931"/>
            <a:ext cx="4544291" cy="2554069"/>
          </a:xfrm>
          <a:prstGeom prst="rect">
            <a:avLst/>
          </a:prstGeom>
        </p:spPr>
      </p:pic>
    </p:spTree>
    <p:extLst>
      <p:ext uri="{BB962C8B-B14F-4D97-AF65-F5344CB8AC3E}">
        <p14:creationId xmlns:p14="http://schemas.microsoft.com/office/powerpoint/2010/main" val="42753880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743200" y="304800"/>
            <a:ext cx="5867400" cy="584775"/>
          </a:xfrm>
          <a:prstGeom prst="rect">
            <a:avLst/>
          </a:prstGeom>
          <a:noFill/>
        </p:spPr>
        <p:txBody>
          <a:bodyPr wrap="square" rtlCol="0">
            <a:spAutoFit/>
          </a:bodyPr>
          <a:lstStyle/>
          <a:p>
            <a:r>
              <a:rPr lang="en-US" sz="3200" dirty="0" smtClean="0"/>
              <a:t>Group C (Continued)</a:t>
            </a:r>
            <a:endParaRPr lang="en-US" sz="3200" dirty="0"/>
          </a:p>
        </p:txBody>
      </p:sp>
      <p:graphicFrame>
        <p:nvGraphicFramePr>
          <p:cNvPr id="3" name="Table 2"/>
          <p:cNvGraphicFramePr>
            <a:graphicFrameLocks noGrp="1"/>
          </p:cNvGraphicFramePr>
          <p:nvPr>
            <p:extLst>
              <p:ext uri="{D42A27DB-BD31-4B8C-83A1-F6EECF244321}">
                <p14:modId xmlns:p14="http://schemas.microsoft.com/office/powerpoint/2010/main" val="3530479403"/>
              </p:ext>
            </p:extLst>
          </p:nvPr>
        </p:nvGraphicFramePr>
        <p:xfrm>
          <a:off x="457200" y="1295400"/>
          <a:ext cx="7696200" cy="4724400"/>
        </p:xfrm>
        <a:graphic>
          <a:graphicData uri="http://schemas.openxmlformats.org/drawingml/2006/table">
            <a:tbl>
              <a:tblPr firstRow="1" firstCol="1" bandRow="1">
                <a:tableStyleId>{5C22544A-7EE6-4342-B048-85BDC9FD1C3A}</a:tableStyleId>
              </a:tblPr>
              <a:tblGrid>
                <a:gridCol w="453541">
                  <a:extLst>
                    <a:ext uri="{9D8B030D-6E8A-4147-A177-3AD203B41FA5}">
                      <a16:colId xmlns:a16="http://schemas.microsoft.com/office/drawing/2014/main" val="8237311"/>
                    </a:ext>
                  </a:extLst>
                </a:gridCol>
                <a:gridCol w="7242659">
                  <a:extLst>
                    <a:ext uri="{9D8B030D-6E8A-4147-A177-3AD203B41FA5}">
                      <a16:colId xmlns:a16="http://schemas.microsoft.com/office/drawing/2014/main" val="1750731994"/>
                    </a:ext>
                  </a:extLst>
                </a:gridCol>
              </a:tblGrid>
              <a:tr h="2362200">
                <a:tc>
                  <a:txBody>
                    <a:bodyPr/>
                    <a:lstStyle/>
                    <a:p>
                      <a:pPr marL="0" marR="0">
                        <a:lnSpc>
                          <a:spcPct val="110000"/>
                        </a:lnSpc>
                        <a:spcBef>
                          <a:spcPts val="0"/>
                        </a:spcBef>
                        <a:spcAft>
                          <a:spcPts val="0"/>
                        </a:spcAft>
                      </a:pPr>
                      <a:r>
                        <a:rPr lang="en-US" sz="1800">
                          <a:effectLst/>
                        </a:rPr>
                        <a:t> </a:t>
                      </a:r>
                      <a:endParaRPr lang="en-US" sz="1600">
                        <a:effectLst/>
                      </a:endParaRPr>
                    </a:p>
                    <a:p>
                      <a:pPr marL="0" marR="0">
                        <a:lnSpc>
                          <a:spcPct val="110000"/>
                        </a:lnSpc>
                        <a:spcBef>
                          <a:spcPts val="0"/>
                        </a:spcBef>
                        <a:spcAft>
                          <a:spcPts val="0"/>
                        </a:spcAft>
                      </a:pPr>
                      <a:r>
                        <a:rPr lang="en-US" sz="1800">
                          <a:effectLst/>
                        </a:rPr>
                        <a:t> </a:t>
                      </a:r>
                      <a:endParaRPr lang="en-US" sz="1600">
                        <a:effectLst/>
                      </a:endParaRPr>
                    </a:p>
                    <a:p>
                      <a:pPr marL="0" marR="0">
                        <a:lnSpc>
                          <a:spcPct val="110000"/>
                        </a:lnSpc>
                        <a:spcBef>
                          <a:spcPts val="0"/>
                        </a:spcBef>
                        <a:spcAft>
                          <a:spcPts val="0"/>
                        </a:spcAft>
                      </a:pPr>
                      <a:r>
                        <a:rPr lang="en-US" sz="1800">
                          <a:effectLst/>
                        </a:rPr>
                        <a:t>4</a:t>
                      </a:r>
                      <a:endParaRPr lang="en-US" sz="1600">
                        <a:effectLst/>
                        <a:latin typeface="Century Gothic" panose="020B0502020202020204" pitchFamily="34" charset="0"/>
                        <a:ea typeface="Times New Roman" panose="02020603050405020304" pitchFamily="18" charset="0"/>
                        <a:cs typeface="Tahoma" panose="020B0604030504040204" pitchFamily="34" charset="0"/>
                      </a:endParaRPr>
                    </a:p>
                  </a:txBody>
                  <a:tcPr marL="68580" marR="68580" marT="0" marB="0"/>
                </a:tc>
                <a:tc>
                  <a:txBody>
                    <a:bodyPr/>
                    <a:lstStyle/>
                    <a:p>
                      <a:pPr marL="0" marR="0">
                        <a:spcBef>
                          <a:spcPts val="600"/>
                        </a:spcBef>
                        <a:spcAft>
                          <a:spcPts val="0"/>
                        </a:spcAft>
                      </a:pPr>
                      <a:r>
                        <a:rPr lang="en-US" sz="1800">
                          <a:effectLst/>
                        </a:rPr>
                        <a:t>Developing a national website whereby the expenditure of every ministry can be tracked by this mechanism. After the aftermath of Financial Crisis in USA – National website was developed through which general public tracked expenditure of different Government and Private Institutions. As the US Federal Bank had injected more than USD 700 Billion in Economy. </a:t>
                      </a:r>
                      <a:endParaRPr lang="en-US" sz="1800">
                        <a:effectLst/>
                        <a:latin typeface="Century Gothic" panose="020B0502020202020204" pitchFamily="34" charset="0"/>
                        <a:ea typeface="Calibri" panose="020F0502020204030204" pitchFamily="34" charset="0"/>
                      </a:endParaRPr>
                    </a:p>
                  </a:txBody>
                  <a:tcPr marL="68580" marR="68580" marT="0" marB="0"/>
                </a:tc>
                <a:extLst>
                  <a:ext uri="{0D108BD9-81ED-4DB2-BD59-A6C34878D82A}">
                    <a16:rowId xmlns:a16="http://schemas.microsoft.com/office/drawing/2014/main" val="447698676"/>
                  </a:ext>
                </a:extLst>
              </a:tr>
              <a:tr h="944880">
                <a:tc>
                  <a:txBody>
                    <a:bodyPr/>
                    <a:lstStyle/>
                    <a:p>
                      <a:pPr marL="0" marR="0">
                        <a:lnSpc>
                          <a:spcPct val="110000"/>
                        </a:lnSpc>
                        <a:spcBef>
                          <a:spcPts val="0"/>
                        </a:spcBef>
                        <a:spcAft>
                          <a:spcPts val="0"/>
                        </a:spcAft>
                      </a:pPr>
                      <a:r>
                        <a:rPr lang="en-US" sz="1800">
                          <a:effectLst/>
                        </a:rPr>
                        <a:t>5</a:t>
                      </a:r>
                      <a:endParaRPr lang="en-US" sz="1600">
                        <a:effectLst/>
                        <a:latin typeface="Century Gothic" panose="020B0502020202020204" pitchFamily="34" charset="0"/>
                        <a:ea typeface="Times New Roman" panose="02020603050405020304" pitchFamily="18" charset="0"/>
                        <a:cs typeface="Tahoma" panose="020B0604030504040204" pitchFamily="34" charset="0"/>
                      </a:endParaRPr>
                    </a:p>
                  </a:txBody>
                  <a:tcPr marL="68580" marR="68580" marT="0" marB="0"/>
                </a:tc>
                <a:tc>
                  <a:txBody>
                    <a:bodyPr/>
                    <a:lstStyle/>
                    <a:p>
                      <a:pPr marL="0" marR="0">
                        <a:spcBef>
                          <a:spcPts val="600"/>
                        </a:spcBef>
                        <a:spcAft>
                          <a:spcPts val="0"/>
                        </a:spcAft>
                      </a:pPr>
                      <a:r>
                        <a:rPr lang="en-US" sz="1800">
                          <a:effectLst/>
                        </a:rPr>
                        <a:t>Building and developing a structure to end the Culture of Impunity for high ranking government officials. </a:t>
                      </a:r>
                      <a:endParaRPr lang="en-US" sz="1800">
                        <a:effectLst/>
                        <a:latin typeface="Century Gothic" panose="020B0502020202020204" pitchFamily="34" charset="0"/>
                        <a:ea typeface="Calibri" panose="020F0502020204030204" pitchFamily="34" charset="0"/>
                      </a:endParaRPr>
                    </a:p>
                  </a:txBody>
                  <a:tcPr marL="68580" marR="68580" marT="0" marB="0"/>
                </a:tc>
                <a:extLst>
                  <a:ext uri="{0D108BD9-81ED-4DB2-BD59-A6C34878D82A}">
                    <a16:rowId xmlns:a16="http://schemas.microsoft.com/office/drawing/2014/main" val="89400456"/>
                  </a:ext>
                </a:extLst>
              </a:tr>
              <a:tr h="1417320">
                <a:tc>
                  <a:txBody>
                    <a:bodyPr/>
                    <a:lstStyle/>
                    <a:p>
                      <a:pPr marL="0" marR="0">
                        <a:lnSpc>
                          <a:spcPct val="110000"/>
                        </a:lnSpc>
                        <a:spcBef>
                          <a:spcPts val="0"/>
                        </a:spcBef>
                        <a:spcAft>
                          <a:spcPts val="0"/>
                        </a:spcAft>
                      </a:pPr>
                      <a:r>
                        <a:rPr lang="en-US" sz="1800">
                          <a:effectLst/>
                        </a:rPr>
                        <a:t>6</a:t>
                      </a:r>
                      <a:endParaRPr lang="en-US" sz="1600">
                        <a:effectLst/>
                        <a:latin typeface="Century Gothic" panose="020B0502020202020204" pitchFamily="34" charset="0"/>
                        <a:ea typeface="Times New Roman" panose="02020603050405020304" pitchFamily="18" charset="0"/>
                        <a:cs typeface="Tahoma" panose="020B0604030504040204" pitchFamily="34" charset="0"/>
                      </a:endParaRPr>
                    </a:p>
                  </a:txBody>
                  <a:tcPr marL="68580" marR="68580" marT="0" marB="0"/>
                </a:tc>
                <a:tc>
                  <a:txBody>
                    <a:bodyPr/>
                    <a:lstStyle/>
                    <a:p>
                      <a:pPr marL="0" marR="0">
                        <a:spcBef>
                          <a:spcPts val="600"/>
                        </a:spcBef>
                        <a:spcAft>
                          <a:spcPts val="0"/>
                        </a:spcAft>
                      </a:pPr>
                      <a:r>
                        <a:rPr lang="en-US" sz="1800" dirty="0">
                          <a:effectLst/>
                        </a:rPr>
                        <a:t>A mechanism should be built whereby the general public can be reported on the implementation of certain Enacted Laws. Today we see dozens of Reforming laws and policies have been approved, however there is no definitive mechanism to track progress. </a:t>
                      </a:r>
                      <a:endParaRPr lang="en-US" sz="1800" dirty="0">
                        <a:effectLst/>
                        <a:latin typeface="Century Gothic" panose="020B0502020202020204" pitchFamily="34" charset="0"/>
                        <a:ea typeface="Calibri" panose="020F0502020204030204" pitchFamily="34" charset="0"/>
                      </a:endParaRPr>
                    </a:p>
                  </a:txBody>
                  <a:tcPr marL="68580" marR="68580" marT="0" marB="0"/>
                </a:tc>
                <a:extLst>
                  <a:ext uri="{0D108BD9-81ED-4DB2-BD59-A6C34878D82A}">
                    <a16:rowId xmlns:a16="http://schemas.microsoft.com/office/drawing/2014/main" val="1142068859"/>
                  </a:ext>
                </a:extLst>
              </a:tr>
            </a:tbl>
          </a:graphicData>
        </a:graphic>
      </p:graphicFrame>
    </p:spTree>
    <p:extLst>
      <p:ext uri="{BB962C8B-B14F-4D97-AF65-F5344CB8AC3E}">
        <p14:creationId xmlns:p14="http://schemas.microsoft.com/office/powerpoint/2010/main" val="32501682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67000" y="-76200"/>
            <a:ext cx="5943600" cy="646331"/>
          </a:xfrm>
          <a:prstGeom prst="rect">
            <a:avLst/>
          </a:prstGeom>
          <a:noFill/>
        </p:spPr>
        <p:txBody>
          <a:bodyPr wrap="square" rtlCol="0">
            <a:spAutoFit/>
          </a:bodyPr>
          <a:lstStyle/>
          <a:p>
            <a:r>
              <a:rPr lang="en-US" sz="3600" dirty="0" smtClean="0"/>
              <a:t>Group D</a:t>
            </a:r>
            <a:endParaRPr lang="en-US" sz="3600" dirty="0"/>
          </a:p>
        </p:txBody>
      </p:sp>
      <p:graphicFrame>
        <p:nvGraphicFramePr>
          <p:cNvPr id="3" name="Table 2"/>
          <p:cNvGraphicFramePr>
            <a:graphicFrameLocks noGrp="1"/>
          </p:cNvGraphicFramePr>
          <p:nvPr>
            <p:extLst>
              <p:ext uri="{D42A27DB-BD31-4B8C-83A1-F6EECF244321}">
                <p14:modId xmlns:p14="http://schemas.microsoft.com/office/powerpoint/2010/main" val="1660025282"/>
              </p:ext>
            </p:extLst>
          </p:nvPr>
        </p:nvGraphicFramePr>
        <p:xfrm>
          <a:off x="207818" y="1612098"/>
          <a:ext cx="4343400" cy="4142232"/>
        </p:xfrm>
        <a:graphic>
          <a:graphicData uri="http://schemas.openxmlformats.org/drawingml/2006/table">
            <a:tbl>
              <a:tblPr firstRow="1" firstCol="1" bandRow="1">
                <a:tableStyleId>{5C22544A-7EE6-4342-B048-85BDC9FD1C3A}</a:tableStyleId>
              </a:tblPr>
              <a:tblGrid>
                <a:gridCol w="287321">
                  <a:extLst>
                    <a:ext uri="{9D8B030D-6E8A-4147-A177-3AD203B41FA5}">
                      <a16:colId xmlns:a16="http://schemas.microsoft.com/office/drawing/2014/main" val="4260850643"/>
                    </a:ext>
                  </a:extLst>
                </a:gridCol>
                <a:gridCol w="3568861">
                  <a:extLst>
                    <a:ext uri="{9D8B030D-6E8A-4147-A177-3AD203B41FA5}">
                      <a16:colId xmlns:a16="http://schemas.microsoft.com/office/drawing/2014/main" val="3635816288"/>
                    </a:ext>
                  </a:extLst>
                </a:gridCol>
                <a:gridCol w="178485">
                  <a:extLst>
                    <a:ext uri="{9D8B030D-6E8A-4147-A177-3AD203B41FA5}">
                      <a16:colId xmlns:a16="http://schemas.microsoft.com/office/drawing/2014/main" val="461074984"/>
                    </a:ext>
                  </a:extLst>
                </a:gridCol>
                <a:gridCol w="308733">
                  <a:extLst>
                    <a:ext uri="{9D8B030D-6E8A-4147-A177-3AD203B41FA5}">
                      <a16:colId xmlns:a16="http://schemas.microsoft.com/office/drawing/2014/main" val="3388323263"/>
                    </a:ext>
                  </a:extLst>
                </a:gridCol>
              </a:tblGrid>
              <a:tr h="233006">
                <a:tc rowSpan="3">
                  <a:txBody>
                    <a:bodyPr/>
                    <a:lstStyle/>
                    <a:p>
                      <a:pPr algn="ctr">
                        <a:spcAft>
                          <a:spcPts val="0"/>
                        </a:spcAft>
                      </a:pPr>
                      <a:r>
                        <a:rPr lang="en-US" sz="1800" dirty="0">
                          <a:effectLst/>
                        </a:rPr>
                        <a:t> </a:t>
                      </a:r>
                    </a:p>
                    <a:p>
                      <a:pPr algn="ctr">
                        <a:spcAft>
                          <a:spcPts val="0"/>
                        </a:spcAft>
                      </a:pPr>
                      <a:endParaRPr lang="en-US" sz="1800" dirty="0">
                        <a:effectLst/>
                      </a:endParaRPr>
                    </a:p>
                    <a:p>
                      <a:pPr>
                        <a:spcAft>
                          <a:spcPts val="0"/>
                        </a:spcAft>
                      </a:pPr>
                      <a:r>
                        <a:rPr lang="en-US" sz="1800" dirty="0">
                          <a:effectLst/>
                        </a:rPr>
                        <a:t> </a:t>
                      </a:r>
                    </a:p>
                    <a:p>
                      <a:pPr>
                        <a:spcAft>
                          <a:spcPts val="0"/>
                        </a:spcAft>
                      </a:pPr>
                      <a:r>
                        <a:rPr lang="en-US" sz="1800" dirty="0">
                          <a:effectLst/>
                        </a:rPr>
                        <a:t> </a:t>
                      </a:r>
                    </a:p>
                    <a:p>
                      <a:pPr>
                        <a:spcAft>
                          <a:spcPts val="0"/>
                        </a:spcAft>
                      </a:pPr>
                      <a:r>
                        <a:rPr lang="en-US" sz="1800" dirty="0">
                          <a:effectLst/>
                        </a:rPr>
                        <a:t>1</a:t>
                      </a:r>
                      <a:endParaRPr lang="en-US" sz="1800" dirty="0">
                        <a:effectLst/>
                        <a:latin typeface="Century Gothic" panose="020B0502020202020204" pitchFamily="34" charset="0"/>
                        <a:ea typeface="Calibri" panose="020F0502020204030204" pitchFamily="34" charset="0"/>
                      </a:endParaRPr>
                    </a:p>
                  </a:txBody>
                  <a:tcPr marL="68580" marR="68580" marT="0" marB="0"/>
                </a:tc>
                <a:tc gridSpan="3">
                  <a:txBody>
                    <a:bodyPr/>
                    <a:lstStyle/>
                    <a:p>
                      <a:pPr>
                        <a:spcAft>
                          <a:spcPts val="0"/>
                        </a:spcAft>
                      </a:pPr>
                      <a:endParaRPr lang="en-US" sz="1800" dirty="0">
                        <a:effectLst/>
                        <a:latin typeface="Century Gothic" panose="020B0502020202020204" pitchFamily="34" charset="0"/>
                        <a:ea typeface="Calibri" panose="020F0502020204030204" pitchFamily="34" charset="0"/>
                      </a:endParaRPr>
                    </a:p>
                  </a:txBody>
                  <a:tcPr marL="68580" marR="68580" marT="0" marB="0"/>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75912066"/>
                  </a:ext>
                </a:extLst>
              </a:tr>
              <a:tr h="351047">
                <a:tc vMerge="1">
                  <a:txBody>
                    <a:bodyPr/>
                    <a:lstStyle/>
                    <a:p>
                      <a:endParaRPr lang="en-US"/>
                    </a:p>
                  </a:txBody>
                  <a:tcPr/>
                </a:tc>
                <a:tc gridSpan="2">
                  <a:txBody>
                    <a:bodyPr/>
                    <a:lstStyle/>
                    <a:p>
                      <a:pPr>
                        <a:spcAft>
                          <a:spcPts val="0"/>
                        </a:spcAft>
                      </a:pPr>
                      <a:r>
                        <a:rPr lang="en-US" sz="2000" b="1" dirty="0">
                          <a:solidFill>
                            <a:srgbClr val="FFC000"/>
                          </a:solidFill>
                          <a:effectLst/>
                        </a:rPr>
                        <a:t>Transparency </a:t>
                      </a:r>
                      <a:endParaRPr lang="en-US" sz="2000" b="1" dirty="0">
                        <a:solidFill>
                          <a:srgbClr val="FFC000"/>
                        </a:solidFill>
                        <a:effectLst/>
                        <a:latin typeface="Century Gothic" panose="020B0502020202020204" pitchFamily="34" charset="0"/>
                        <a:ea typeface="Calibri" panose="020F0502020204030204" pitchFamily="34" charset="0"/>
                      </a:endParaRPr>
                    </a:p>
                  </a:txBody>
                  <a:tcPr marL="68580" marR="68580" marT="0" marB="0"/>
                </a:tc>
                <a:tc hMerge="1">
                  <a:txBody>
                    <a:bodyPr/>
                    <a:lstStyle/>
                    <a:p>
                      <a:endParaRPr lang="en-US"/>
                    </a:p>
                  </a:txBody>
                  <a:tcPr/>
                </a:tc>
                <a:tc>
                  <a:txBody>
                    <a:bodyPr/>
                    <a:lstStyle/>
                    <a:p>
                      <a:endParaRPr lang="en-US" sz="2000"/>
                    </a:p>
                  </a:txBody>
                  <a:tcPr marL="68580" marR="68580" marT="0" marB="0"/>
                </a:tc>
                <a:extLst>
                  <a:ext uri="{0D108BD9-81ED-4DB2-BD59-A6C34878D82A}">
                    <a16:rowId xmlns:a16="http://schemas.microsoft.com/office/drawing/2014/main" val="2787819916"/>
                  </a:ext>
                </a:extLst>
              </a:tr>
              <a:tr h="459828">
                <a:tc vMerge="1">
                  <a:txBody>
                    <a:bodyPr/>
                    <a:lstStyle/>
                    <a:p>
                      <a:endParaRPr lang="en-US"/>
                    </a:p>
                  </a:txBody>
                  <a:tcPr/>
                </a:tc>
                <a:tc gridSpan="3">
                  <a:txBody>
                    <a:bodyPr/>
                    <a:lstStyle/>
                    <a:p>
                      <a:pPr>
                        <a:spcAft>
                          <a:spcPts val="0"/>
                        </a:spcAft>
                      </a:pPr>
                      <a:r>
                        <a:rPr lang="en-US" sz="1800" dirty="0">
                          <a:effectLst/>
                        </a:rPr>
                        <a:t>Fairness in government appointments and recruiting. </a:t>
                      </a:r>
                      <a:endParaRPr lang="en-US" sz="1800" dirty="0">
                        <a:effectLst/>
                        <a:latin typeface="Century Gothic" panose="020B0502020202020204" pitchFamily="34" charset="0"/>
                        <a:ea typeface="Calibri" panose="020F0502020204030204" pitchFamily="34" charset="0"/>
                      </a:endParaRPr>
                    </a:p>
                  </a:txBody>
                  <a:tcPr marL="68580" marR="68580" marT="0" marB="0"/>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754448090"/>
                  </a:ext>
                </a:extLst>
              </a:tr>
              <a:tr h="919655">
                <a:tc>
                  <a:txBody>
                    <a:bodyPr/>
                    <a:lstStyle/>
                    <a:p>
                      <a:pPr>
                        <a:spcAft>
                          <a:spcPts val="0"/>
                        </a:spcAft>
                      </a:pPr>
                      <a:r>
                        <a:rPr lang="en-US" sz="1800" dirty="0">
                          <a:effectLst/>
                        </a:rPr>
                        <a:t> </a:t>
                      </a:r>
                    </a:p>
                    <a:p>
                      <a:pPr>
                        <a:spcAft>
                          <a:spcPts val="0"/>
                        </a:spcAft>
                      </a:pPr>
                      <a:r>
                        <a:rPr lang="en-US" sz="1800" dirty="0">
                          <a:effectLst/>
                        </a:rPr>
                        <a:t> </a:t>
                      </a:r>
                    </a:p>
                    <a:p>
                      <a:pPr>
                        <a:spcAft>
                          <a:spcPts val="0"/>
                        </a:spcAft>
                      </a:pPr>
                      <a:r>
                        <a:rPr lang="en-US" sz="1800" dirty="0">
                          <a:effectLst/>
                        </a:rPr>
                        <a:t>2</a:t>
                      </a:r>
                      <a:endParaRPr lang="en-US" sz="1800" dirty="0">
                        <a:effectLst/>
                        <a:latin typeface="Century Gothic" panose="020B0502020202020204" pitchFamily="34" charset="0"/>
                        <a:ea typeface="Calibri" panose="020F0502020204030204" pitchFamily="34" charset="0"/>
                      </a:endParaRPr>
                    </a:p>
                  </a:txBody>
                  <a:tcPr marL="68580" marR="68580" marT="0" marB="0"/>
                </a:tc>
                <a:tc gridSpan="3">
                  <a:txBody>
                    <a:bodyPr/>
                    <a:lstStyle/>
                    <a:p>
                      <a:pPr>
                        <a:spcAft>
                          <a:spcPts val="0"/>
                        </a:spcAft>
                      </a:pPr>
                      <a:r>
                        <a:rPr lang="en-US" sz="1800" dirty="0">
                          <a:effectLst/>
                        </a:rPr>
                        <a:t>Impartiality in remuneration of government contracts in regard to Infrastructure Sector, Mining Sector, Security Sector Construction Projects. Progress of these projects should be tracked in accordance to Construction Sector Transparency Initiative(</a:t>
                      </a:r>
                      <a:r>
                        <a:rPr lang="en-US" sz="1800" dirty="0" err="1">
                          <a:effectLst/>
                        </a:rPr>
                        <a:t>CoST</a:t>
                      </a:r>
                      <a:r>
                        <a:rPr lang="en-US" sz="1800" dirty="0">
                          <a:effectLst/>
                        </a:rPr>
                        <a:t>) and Afghanistan Extractive Industries Transparency Initiative(AEITI).</a:t>
                      </a:r>
                      <a:endParaRPr lang="en-US" sz="1800" dirty="0">
                        <a:effectLst/>
                        <a:latin typeface="Century Gothic" panose="020B0502020202020204" pitchFamily="34" charset="0"/>
                        <a:ea typeface="Calibri" panose="020F0502020204030204" pitchFamily="34" charset="0"/>
                      </a:endParaRPr>
                    </a:p>
                  </a:txBody>
                  <a:tcPr marL="68580" marR="68580" marT="0" marB="0"/>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48090484"/>
                  </a:ext>
                </a:extLst>
              </a:tr>
              <a:tr h="252905">
                <a:tc>
                  <a:txBody>
                    <a:bodyPr/>
                    <a:lstStyle/>
                    <a:p>
                      <a:pPr>
                        <a:spcAft>
                          <a:spcPts val="0"/>
                        </a:spcAft>
                      </a:pPr>
                      <a:r>
                        <a:rPr lang="en-US" sz="1800">
                          <a:effectLst/>
                        </a:rPr>
                        <a:t>3</a:t>
                      </a:r>
                      <a:endParaRPr lang="en-US" sz="1800">
                        <a:effectLst/>
                        <a:latin typeface="Century Gothic" panose="020B0502020202020204" pitchFamily="34" charset="0"/>
                        <a:ea typeface="Calibri" panose="020F0502020204030204" pitchFamily="34" charset="0"/>
                      </a:endParaRPr>
                    </a:p>
                  </a:txBody>
                  <a:tcPr marL="68580" marR="68580" marT="0" marB="0"/>
                </a:tc>
                <a:tc gridSpan="3">
                  <a:txBody>
                    <a:bodyPr/>
                    <a:lstStyle/>
                    <a:p>
                      <a:pPr marL="0" marR="0">
                        <a:lnSpc>
                          <a:spcPct val="110000"/>
                        </a:lnSpc>
                        <a:spcBef>
                          <a:spcPts val="0"/>
                        </a:spcBef>
                        <a:spcAft>
                          <a:spcPts val="0"/>
                        </a:spcAft>
                      </a:pPr>
                      <a:r>
                        <a:rPr lang="en-US" sz="1800" dirty="0">
                          <a:effectLst/>
                        </a:rPr>
                        <a:t>Decentralization of Power</a:t>
                      </a:r>
                      <a:endParaRPr lang="en-US" sz="1600" dirty="0">
                        <a:effectLst/>
                        <a:latin typeface="Century Gothic" panose="020B0502020202020204" pitchFamily="34" charset="0"/>
                        <a:ea typeface="Times New Roman" panose="02020603050405020304" pitchFamily="18" charset="0"/>
                        <a:cs typeface="Tahoma" panose="020B0604030504040204" pitchFamily="34" charset="0"/>
                      </a:endParaRPr>
                    </a:p>
                  </a:txBody>
                  <a:tcPr marL="68580" marR="68580" marT="0" marB="0"/>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262650310"/>
                  </a:ext>
                </a:extLst>
              </a:tr>
            </a:tbl>
          </a:graphicData>
        </a:graphic>
      </p:graphicFrame>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90533" y="838200"/>
            <a:ext cx="4301067" cy="2590800"/>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90533" y="3683214"/>
            <a:ext cx="4301067" cy="2419350"/>
          </a:xfrm>
          <a:prstGeom prst="rect">
            <a:avLst/>
          </a:prstGeom>
        </p:spPr>
      </p:pic>
    </p:spTree>
    <p:extLst>
      <p:ext uri="{BB962C8B-B14F-4D97-AF65-F5344CB8AC3E}">
        <p14:creationId xmlns:p14="http://schemas.microsoft.com/office/powerpoint/2010/main" val="22159304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488522817"/>
              </p:ext>
            </p:extLst>
          </p:nvPr>
        </p:nvGraphicFramePr>
        <p:xfrm>
          <a:off x="228600" y="152400"/>
          <a:ext cx="8229600" cy="4935657"/>
        </p:xfrm>
        <a:graphic>
          <a:graphicData uri="http://schemas.openxmlformats.org/drawingml/2006/table">
            <a:tbl>
              <a:tblPr firstRow="1" firstCol="1" bandRow="1"/>
              <a:tblGrid>
                <a:gridCol w="604222">
                  <a:extLst>
                    <a:ext uri="{9D8B030D-6E8A-4147-A177-3AD203B41FA5}">
                      <a16:colId xmlns:a16="http://schemas.microsoft.com/office/drawing/2014/main" val="1589755247"/>
                    </a:ext>
                  </a:extLst>
                </a:gridCol>
                <a:gridCol w="2220713">
                  <a:extLst>
                    <a:ext uri="{9D8B030D-6E8A-4147-A177-3AD203B41FA5}">
                      <a16:colId xmlns:a16="http://schemas.microsoft.com/office/drawing/2014/main" val="2540480580"/>
                    </a:ext>
                  </a:extLst>
                </a:gridCol>
                <a:gridCol w="289368">
                  <a:extLst>
                    <a:ext uri="{9D8B030D-6E8A-4147-A177-3AD203B41FA5}">
                      <a16:colId xmlns:a16="http://schemas.microsoft.com/office/drawing/2014/main" val="3970554234"/>
                    </a:ext>
                  </a:extLst>
                </a:gridCol>
                <a:gridCol w="467097">
                  <a:extLst>
                    <a:ext uri="{9D8B030D-6E8A-4147-A177-3AD203B41FA5}">
                      <a16:colId xmlns:a16="http://schemas.microsoft.com/office/drawing/2014/main" val="2267256732"/>
                    </a:ext>
                  </a:extLst>
                </a:gridCol>
                <a:gridCol w="4648200">
                  <a:extLst>
                    <a:ext uri="{9D8B030D-6E8A-4147-A177-3AD203B41FA5}">
                      <a16:colId xmlns:a16="http://schemas.microsoft.com/office/drawing/2014/main" val="352039017"/>
                    </a:ext>
                  </a:extLst>
                </a:gridCol>
              </a:tblGrid>
              <a:tr h="233883">
                <a:tc>
                  <a:txBody>
                    <a:bodyPr/>
                    <a:lstStyle/>
                    <a:p>
                      <a:pPr>
                        <a:spcAft>
                          <a:spcPts val="0"/>
                        </a:spcAft>
                      </a:pPr>
                      <a:r>
                        <a:rPr lang="en-US" sz="1600">
                          <a:effectLst/>
                          <a:latin typeface="Century Gothic" panose="020B0502020202020204" pitchFamily="34" charset="0"/>
                          <a:ea typeface="Times New Roman" panose="02020603050405020304" pitchFamily="18" charset="0"/>
                          <a:cs typeface="Tahoma" panose="020B0604030504040204" pitchFamily="34" charset="0"/>
                        </a:rPr>
                        <a:t> </a:t>
                      </a:r>
                      <a:endParaRPr lang="en-US" sz="1600">
                        <a:effectLst/>
                        <a:latin typeface="Century Gothic" panose="020B050202020202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nSpc>
                          <a:spcPct val="110000"/>
                        </a:lnSpc>
                        <a:spcBef>
                          <a:spcPts val="0"/>
                        </a:spcBef>
                        <a:spcAft>
                          <a:spcPts val="0"/>
                        </a:spcAft>
                      </a:pPr>
                      <a:r>
                        <a:rPr lang="en-US" sz="1600" b="1">
                          <a:solidFill>
                            <a:srgbClr val="FFFFFF"/>
                          </a:solidFill>
                          <a:effectLst/>
                          <a:latin typeface="Century Gothic" panose="020B0502020202020204" pitchFamily="34" charset="0"/>
                          <a:ea typeface="Calibri" panose="020F0502020204030204" pitchFamily="34" charset="0"/>
                          <a:cs typeface="Arial" panose="020B0604020202020204" pitchFamily="34" charset="0"/>
                        </a:rPr>
                        <a:t>Accountability </a:t>
                      </a:r>
                      <a:endParaRPr lang="en-US" sz="1400">
                        <a:effectLst/>
                        <a:latin typeface="Century Gothic" panose="020B0502020202020204" pitchFamily="34" charset="0"/>
                        <a:ea typeface="Times New Roman" panose="02020603050405020304" pitchFamily="18" charset="0"/>
                        <a:cs typeface="Tahoma" panose="020B060403050404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896D3"/>
                    </a:solidFill>
                  </a:tcPr>
                </a:tc>
                <a:tc gridSpan="3">
                  <a:txBody>
                    <a:bodyPr/>
                    <a:lstStyle/>
                    <a:p>
                      <a:pPr marL="0" marR="0">
                        <a:lnSpc>
                          <a:spcPct val="110000"/>
                        </a:lnSpc>
                        <a:spcBef>
                          <a:spcPts val="0"/>
                        </a:spcBef>
                        <a:spcAft>
                          <a:spcPts val="0"/>
                        </a:spcAft>
                      </a:pPr>
                      <a:r>
                        <a:rPr lang="en-US" sz="1600">
                          <a:effectLst/>
                          <a:latin typeface="Calibri" panose="020F0502020204030204" pitchFamily="34" charset="0"/>
                          <a:ea typeface="Calibri" panose="020F0502020204030204" pitchFamily="34" charset="0"/>
                          <a:cs typeface="Arial" panose="020B0604020202020204" pitchFamily="34" charset="0"/>
                        </a:rPr>
                        <a:t> </a:t>
                      </a:r>
                      <a:endParaRPr lang="en-US" sz="1400">
                        <a:effectLst/>
                        <a:latin typeface="Century Gothic" panose="020B0502020202020204" pitchFamily="34" charset="0"/>
                        <a:ea typeface="Times New Roman" panose="02020603050405020304" pitchFamily="18" charset="0"/>
                        <a:cs typeface="Tahoma" panose="020B060403050404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03877729"/>
                  </a:ext>
                </a:extLst>
              </a:tr>
              <a:tr h="637862">
                <a:tc>
                  <a:txBody>
                    <a:bodyPr/>
                    <a:lstStyle/>
                    <a:p>
                      <a:pPr>
                        <a:spcAft>
                          <a:spcPts val="0"/>
                        </a:spcAft>
                      </a:pPr>
                      <a:r>
                        <a:rPr lang="en-US" sz="1600">
                          <a:effectLst/>
                          <a:latin typeface="Century Gothic" panose="020B0502020202020204" pitchFamily="34" charset="0"/>
                          <a:ea typeface="Times New Roman" panose="02020603050405020304" pitchFamily="18" charset="0"/>
                          <a:cs typeface="Tahoma" panose="020B0604030504040204" pitchFamily="34" charset="0"/>
                        </a:rPr>
                        <a:t>1</a:t>
                      </a:r>
                      <a:endParaRPr lang="en-US" sz="1600">
                        <a:effectLst/>
                        <a:latin typeface="Century Gothic" panose="020B050202020202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4">
                  <a:txBody>
                    <a:bodyPr/>
                    <a:lstStyle/>
                    <a:p>
                      <a:pPr>
                        <a:spcAft>
                          <a:spcPts val="0"/>
                        </a:spcAft>
                      </a:pPr>
                      <a:r>
                        <a:rPr lang="en-US" sz="1600">
                          <a:effectLst/>
                          <a:latin typeface="Century Gothic" panose="020B0502020202020204" pitchFamily="34" charset="0"/>
                          <a:ea typeface="Times New Roman" panose="02020603050405020304" pitchFamily="18" charset="0"/>
                          <a:cs typeface="Tahoma" panose="020B0604030504040204" pitchFamily="34" charset="0"/>
                        </a:rPr>
                        <a:t>Private sector should be accountable to General Public. Whereas the case is with Private Companies, they should be made accountable to consumers. </a:t>
                      </a:r>
                      <a:endParaRPr lang="en-US" sz="1600">
                        <a:effectLst/>
                        <a:latin typeface="Century Gothic" panose="020B050202020202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373481132"/>
                  </a:ext>
                </a:extLst>
              </a:tr>
              <a:tr h="637862">
                <a:tc>
                  <a:txBody>
                    <a:bodyPr/>
                    <a:lstStyle/>
                    <a:p>
                      <a:pPr>
                        <a:spcAft>
                          <a:spcPts val="0"/>
                        </a:spcAft>
                      </a:pPr>
                      <a:r>
                        <a:rPr lang="en-US" sz="1600">
                          <a:effectLst/>
                          <a:latin typeface="Century Gothic" panose="020B0502020202020204" pitchFamily="34" charset="0"/>
                          <a:ea typeface="Times New Roman" panose="02020603050405020304" pitchFamily="18" charset="0"/>
                          <a:cs typeface="Tahoma" panose="020B0604030504040204" pitchFamily="34" charset="0"/>
                        </a:rPr>
                        <a:t>2</a:t>
                      </a:r>
                      <a:endParaRPr lang="en-US" sz="1600">
                        <a:effectLst/>
                        <a:latin typeface="Century Gothic" panose="020B050202020202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4">
                  <a:txBody>
                    <a:bodyPr/>
                    <a:lstStyle/>
                    <a:p>
                      <a:pPr>
                        <a:spcAft>
                          <a:spcPts val="0"/>
                        </a:spcAft>
                      </a:pPr>
                      <a:r>
                        <a:rPr lang="en-US" sz="1600">
                          <a:effectLst/>
                          <a:latin typeface="Century Gothic" panose="020B0502020202020204" pitchFamily="34" charset="0"/>
                          <a:ea typeface="Times New Roman" panose="02020603050405020304" pitchFamily="18" charset="0"/>
                          <a:cs typeface="Tahoma" panose="020B0604030504040204" pitchFamily="34" charset="0"/>
                        </a:rPr>
                        <a:t>Government should abide by international good practices. Government should be accountable to expenditure and revenue. </a:t>
                      </a:r>
                      <a:endParaRPr lang="en-US" sz="1600">
                        <a:effectLst/>
                        <a:latin typeface="Century Gothic" panose="020B050202020202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365373180"/>
                  </a:ext>
                </a:extLst>
              </a:tr>
              <a:tr h="425241">
                <a:tc>
                  <a:txBody>
                    <a:bodyPr/>
                    <a:lstStyle/>
                    <a:p>
                      <a:pPr>
                        <a:spcAft>
                          <a:spcPts val="0"/>
                        </a:spcAft>
                      </a:pPr>
                      <a:r>
                        <a:rPr lang="en-US" sz="1600">
                          <a:effectLst/>
                          <a:latin typeface="Century Gothic" panose="020B0502020202020204" pitchFamily="34" charset="0"/>
                          <a:ea typeface="Times New Roman" panose="02020603050405020304" pitchFamily="18" charset="0"/>
                          <a:cs typeface="Tahoma" panose="020B0604030504040204" pitchFamily="34" charset="0"/>
                        </a:rPr>
                        <a:t>3</a:t>
                      </a:r>
                      <a:endParaRPr lang="en-US" sz="1600">
                        <a:effectLst/>
                        <a:latin typeface="Century Gothic" panose="020B050202020202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4">
                  <a:txBody>
                    <a:bodyPr/>
                    <a:lstStyle/>
                    <a:p>
                      <a:pPr>
                        <a:spcAft>
                          <a:spcPts val="0"/>
                        </a:spcAft>
                      </a:pPr>
                      <a:r>
                        <a:rPr lang="en-US" sz="1600">
                          <a:effectLst/>
                          <a:latin typeface="Century Gothic" panose="020B0502020202020204" pitchFamily="34" charset="0"/>
                          <a:ea typeface="Times New Roman" panose="02020603050405020304" pitchFamily="18" charset="0"/>
                          <a:cs typeface="Tahoma" panose="020B0604030504040204" pitchFamily="34" charset="0"/>
                        </a:rPr>
                        <a:t>Mechanism should be built whereby the government are made accountable for the delivery of effective services. </a:t>
                      </a:r>
                      <a:endParaRPr lang="en-US" sz="1600">
                        <a:effectLst/>
                        <a:latin typeface="Century Gothic" panose="020B050202020202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788825819"/>
                  </a:ext>
                </a:extLst>
              </a:tr>
              <a:tr h="389314">
                <a:tc>
                  <a:txBody>
                    <a:bodyPr/>
                    <a:lstStyle/>
                    <a:p>
                      <a:pPr>
                        <a:spcAft>
                          <a:spcPts val="0"/>
                        </a:spcAft>
                      </a:pPr>
                      <a:r>
                        <a:rPr lang="en-US" sz="1600">
                          <a:effectLst/>
                          <a:latin typeface="Century Gothic" panose="020B0502020202020204" pitchFamily="34" charset="0"/>
                          <a:ea typeface="Times New Roman" panose="02020603050405020304" pitchFamily="18" charset="0"/>
                          <a:cs typeface="Tahoma" panose="020B0604030504040204" pitchFamily="34" charset="0"/>
                        </a:rPr>
                        <a:t> </a:t>
                      </a:r>
                      <a:endParaRPr lang="en-US" sz="1600">
                        <a:effectLst/>
                        <a:latin typeface="Century Gothic" panose="020B050202020202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3">
                  <a:txBody>
                    <a:bodyPr/>
                    <a:lstStyle/>
                    <a:p>
                      <a:pPr marL="0" marR="0">
                        <a:lnSpc>
                          <a:spcPct val="110000"/>
                        </a:lnSpc>
                        <a:spcBef>
                          <a:spcPts val="0"/>
                        </a:spcBef>
                        <a:spcAft>
                          <a:spcPts val="0"/>
                        </a:spcAft>
                      </a:pPr>
                      <a:r>
                        <a:rPr lang="en-US" sz="1600" b="1">
                          <a:solidFill>
                            <a:srgbClr val="FFFFFF"/>
                          </a:solidFill>
                          <a:effectLst/>
                          <a:latin typeface="Century Gothic" panose="020B0502020202020204" pitchFamily="34" charset="0"/>
                          <a:ea typeface="Calibri" panose="020F0502020204030204" pitchFamily="34" charset="0"/>
                          <a:cs typeface="Arial" panose="020B0604020202020204" pitchFamily="34" charset="0"/>
                        </a:rPr>
                        <a:t>Use of Technology and E-governance </a:t>
                      </a:r>
                      <a:endParaRPr lang="en-US" sz="1400">
                        <a:effectLst/>
                        <a:latin typeface="Century Gothic" panose="020B0502020202020204" pitchFamily="34" charset="0"/>
                        <a:ea typeface="Times New Roman" panose="02020603050405020304" pitchFamily="18" charset="0"/>
                        <a:cs typeface="Tahoma" panose="020B060403050404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896D3"/>
                    </a:solidFill>
                  </a:tcPr>
                </a:tc>
                <a:tc hMerge="1">
                  <a:txBody>
                    <a:bodyPr/>
                    <a:lstStyle/>
                    <a:p>
                      <a:endParaRPr lang="en-US"/>
                    </a:p>
                  </a:txBody>
                  <a:tcPr/>
                </a:tc>
                <a:tc hMerge="1">
                  <a:txBody>
                    <a:bodyPr/>
                    <a:lstStyle/>
                    <a:p>
                      <a:endParaRPr lang="en-US"/>
                    </a:p>
                  </a:txBody>
                  <a:tcPr/>
                </a:tc>
                <a:tc>
                  <a:txBody>
                    <a:bodyPr/>
                    <a:lstStyle/>
                    <a:p>
                      <a:pPr marL="0" marR="0">
                        <a:lnSpc>
                          <a:spcPct val="110000"/>
                        </a:lnSpc>
                        <a:spcBef>
                          <a:spcPts val="0"/>
                        </a:spcBef>
                        <a:spcAft>
                          <a:spcPts val="0"/>
                        </a:spcAft>
                      </a:pPr>
                      <a:r>
                        <a:rPr lang="en-US" sz="1600">
                          <a:effectLst/>
                          <a:latin typeface="Calibri" panose="020F0502020204030204" pitchFamily="34" charset="0"/>
                          <a:ea typeface="Calibri" panose="020F0502020204030204" pitchFamily="34" charset="0"/>
                          <a:cs typeface="Arial" panose="020B0604020202020204" pitchFamily="34" charset="0"/>
                        </a:rPr>
                        <a:t> </a:t>
                      </a:r>
                      <a:endParaRPr lang="en-US" sz="1400">
                        <a:effectLst/>
                        <a:latin typeface="Century Gothic" panose="020B0502020202020204" pitchFamily="34" charset="0"/>
                        <a:ea typeface="Times New Roman" panose="02020603050405020304" pitchFamily="18" charset="0"/>
                        <a:cs typeface="Tahoma" panose="020B060403050404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758121391"/>
                  </a:ext>
                </a:extLst>
              </a:tr>
              <a:tr h="850482">
                <a:tc>
                  <a:txBody>
                    <a:bodyPr/>
                    <a:lstStyle/>
                    <a:p>
                      <a:pPr>
                        <a:spcAft>
                          <a:spcPts val="0"/>
                        </a:spcAft>
                      </a:pPr>
                      <a:r>
                        <a:rPr lang="en-US" sz="1600">
                          <a:effectLst/>
                          <a:latin typeface="Century Gothic" panose="020B0502020202020204" pitchFamily="34" charset="0"/>
                          <a:ea typeface="Times New Roman" panose="02020603050405020304" pitchFamily="18" charset="0"/>
                          <a:cs typeface="Tahoma" panose="020B0604030504040204" pitchFamily="34" charset="0"/>
                        </a:rPr>
                        <a:t>1</a:t>
                      </a:r>
                      <a:endParaRPr lang="en-US" sz="1600">
                        <a:effectLst/>
                        <a:latin typeface="Century Gothic" panose="020B050202020202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4">
                  <a:txBody>
                    <a:bodyPr/>
                    <a:lstStyle/>
                    <a:p>
                      <a:pPr>
                        <a:spcAft>
                          <a:spcPts val="0"/>
                        </a:spcAft>
                        <a:tabLst>
                          <a:tab pos="628650" algn="l"/>
                          <a:tab pos="1143000" algn="l"/>
                        </a:tabLst>
                      </a:pPr>
                      <a:r>
                        <a:rPr lang="en-US" sz="1600">
                          <a:effectLst/>
                          <a:latin typeface="Century Gothic" panose="020B0502020202020204" pitchFamily="34" charset="0"/>
                          <a:ea typeface="Times New Roman" panose="02020603050405020304" pitchFamily="18" charset="0"/>
                          <a:cs typeface="Tahoma" panose="020B0604030504040204" pitchFamily="34" charset="0"/>
                        </a:rPr>
                        <a:t>Developing an E-Portal where documents related to Procurement are published, additionally E-Portals should also be developed for procuring services in regard to Passport, Car license. </a:t>
                      </a:r>
                      <a:endParaRPr lang="en-US" sz="1600">
                        <a:effectLst/>
                        <a:latin typeface="Century Gothic" panose="020B050202020202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59815690"/>
                  </a:ext>
                </a:extLst>
              </a:tr>
              <a:tr h="233883">
                <a:tc>
                  <a:txBody>
                    <a:bodyPr/>
                    <a:lstStyle/>
                    <a:p>
                      <a:pPr>
                        <a:spcAft>
                          <a:spcPts val="0"/>
                        </a:spcAft>
                      </a:pPr>
                      <a:r>
                        <a:rPr lang="en-US" sz="1600">
                          <a:effectLst/>
                          <a:latin typeface="Century Gothic" panose="020B0502020202020204" pitchFamily="34" charset="0"/>
                          <a:ea typeface="Times New Roman" panose="02020603050405020304" pitchFamily="18" charset="0"/>
                          <a:cs typeface="Tahoma" panose="020B0604030504040204" pitchFamily="34" charset="0"/>
                        </a:rPr>
                        <a:t>2</a:t>
                      </a:r>
                      <a:endParaRPr lang="en-US" sz="1600">
                        <a:effectLst/>
                        <a:latin typeface="Century Gothic" panose="020B050202020202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4">
                  <a:txBody>
                    <a:bodyPr/>
                    <a:lstStyle/>
                    <a:p>
                      <a:pPr marL="0" marR="0">
                        <a:lnSpc>
                          <a:spcPct val="110000"/>
                        </a:lnSpc>
                        <a:spcBef>
                          <a:spcPts val="0"/>
                        </a:spcBef>
                        <a:spcAft>
                          <a:spcPts val="0"/>
                        </a:spcAft>
                      </a:pPr>
                      <a:r>
                        <a:rPr lang="en-US" sz="1600">
                          <a:effectLst/>
                          <a:latin typeface="Century Gothic" panose="020B0502020202020204" pitchFamily="34" charset="0"/>
                          <a:ea typeface="Times New Roman" panose="02020603050405020304" pitchFamily="18" charset="0"/>
                          <a:cs typeface="Tahoma" panose="020B0604030504040204" pitchFamily="34" charset="0"/>
                        </a:rPr>
                        <a:t>Normal distribution of E-Tazkira should proceed for all citizens.</a:t>
                      </a:r>
                      <a:endParaRPr lang="en-US" sz="1400">
                        <a:effectLst/>
                        <a:latin typeface="Century Gothic" panose="020B0502020202020204" pitchFamily="34" charset="0"/>
                        <a:ea typeface="Times New Roman" panose="02020603050405020304" pitchFamily="18" charset="0"/>
                        <a:cs typeface="Tahoma" panose="020B060403050404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765539092"/>
                  </a:ext>
                </a:extLst>
              </a:tr>
              <a:tr h="467766">
                <a:tc>
                  <a:txBody>
                    <a:bodyPr/>
                    <a:lstStyle/>
                    <a:p>
                      <a:pPr>
                        <a:spcAft>
                          <a:spcPts val="0"/>
                        </a:spcAft>
                      </a:pPr>
                      <a:r>
                        <a:rPr lang="en-US" sz="1600">
                          <a:effectLst/>
                          <a:latin typeface="Century Gothic" panose="020B0502020202020204" pitchFamily="34" charset="0"/>
                          <a:ea typeface="Times New Roman" panose="02020603050405020304" pitchFamily="18" charset="0"/>
                          <a:cs typeface="Tahoma" panose="020B0604030504040204" pitchFamily="34" charset="0"/>
                        </a:rPr>
                        <a:t> </a:t>
                      </a:r>
                      <a:endParaRPr lang="en-US" sz="1600">
                        <a:effectLst/>
                        <a:latin typeface="Century Gothic" panose="020B050202020202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marL="0" marR="0">
                        <a:lnSpc>
                          <a:spcPct val="110000"/>
                        </a:lnSpc>
                        <a:spcBef>
                          <a:spcPts val="0"/>
                        </a:spcBef>
                        <a:spcAft>
                          <a:spcPts val="0"/>
                        </a:spcAft>
                      </a:pPr>
                      <a:r>
                        <a:rPr lang="en-US" sz="1600" b="1">
                          <a:solidFill>
                            <a:srgbClr val="FFFFFF"/>
                          </a:solidFill>
                          <a:effectLst/>
                          <a:latin typeface="Century Gothic" panose="020B0502020202020204" pitchFamily="34" charset="0"/>
                          <a:ea typeface="Times New Roman" panose="02020603050405020304" pitchFamily="18" charset="0"/>
                          <a:cs typeface="Tahoma" panose="020B0604030504040204" pitchFamily="34" charset="0"/>
                        </a:rPr>
                        <a:t>Public Participation</a:t>
                      </a:r>
                      <a:endParaRPr lang="en-US" sz="1400">
                        <a:effectLst/>
                        <a:latin typeface="Century Gothic" panose="020B0502020202020204" pitchFamily="34" charset="0"/>
                        <a:ea typeface="Times New Roman" panose="02020603050405020304" pitchFamily="18" charset="0"/>
                        <a:cs typeface="Tahoma" panose="020B060403050404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896D3"/>
                    </a:solidFill>
                  </a:tcPr>
                </a:tc>
                <a:tc hMerge="1">
                  <a:txBody>
                    <a:bodyPr/>
                    <a:lstStyle/>
                    <a:p>
                      <a:endParaRPr lang="en-US"/>
                    </a:p>
                  </a:txBody>
                  <a:tcPr/>
                </a:tc>
                <a:tc gridSpan="2">
                  <a:txBody>
                    <a:bodyPr/>
                    <a:lstStyle/>
                    <a:p>
                      <a:pPr marL="0" marR="0">
                        <a:lnSpc>
                          <a:spcPct val="110000"/>
                        </a:lnSpc>
                        <a:spcBef>
                          <a:spcPts val="0"/>
                        </a:spcBef>
                        <a:spcAft>
                          <a:spcPts val="0"/>
                        </a:spcAft>
                      </a:pPr>
                      <a:r>
                        <a:rPr lang="en-US" sz="1600">
                          <a:effectLst/>
                          <a:latin typeface="Century Gothic" panose="020B0502020202020204" pitchFamily="34" charset="0"/>
                          <a:ea typeface="Times New Roman" panose="02020603050405020304" pitchFamily="18" charset="0"/>
                          <a:cs typeface="Tahoma" panose="020B0604030504040204" pitchFamily="34" charset="0"/>
                        </a:rPr>
                        <a:t> </a:t>
                      </a:r>
                      <a:endParaRPr lang="en-US" sz="1400">
                        <a:effectLst/>
                        <a:latin typeface="Century Gothic" panose="020B0502020202020204" pitchFamily="34" charset="0"/>
                        <a:ea typeface="Times New Roman" panose="02020603050405020304" pitchFamily="18" charset="0"/>
                        <a:cs typeface="Tahoma" panose="020B060403050404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hMerge="1">
                  <a:txBody>
                    <a:bodyPr/>
                    <a:lstStyle/>
                    <a:p>
                      <a:endParaRPr lang="en-US"/>
                    </a:p>
                  </a:txBody>
                  <a:tcPr/>
                </a:tc>
                <a:extLst>
                  <a:ext uri="{0D108BD9-81ED-4DB2-BD59-A6C34878D82A}">
                    <a16:rowId xmlns:a16="http://schemas.microsoft.com/office/drawing/2014/main" val="957840666"/>
                  </a:ext>
                </a:extLst>
              </a:tr>
              <a:tr h="291663">
                <a:tc>
                  <a:txBody>
                    <a:bodyPr/>
                    <a:lstStyle/>
                    <a:p>
                      <a:pPr>
                        <a:spcAft>
                          <a:spcPts val="0"/>
                        </a:spcAft>
                      </a:pPr>
                      <a:r>
                        <a:rPr lang="en-US" sz="1600">
                          <a:effectLst/>
                          <a:latin typeface="Century Gothic" panose="020B0502020202020204" pitchFamily="34" charset="0"/>
                          <a:ea typeface="Times New Roman" panose="02020603050405020304" pitchFamily="18" charset="0"/>
                          <a:cs typeface="Tahoma" panose="020B0604030504040204" pitchFamily="34" charset="0"/>
                        </a:rPr>
                        <a:t>1</a:t>
                      </a:r>
                      <a:endParaRPr lang="en-US" sz="1600">
                        <a:effectLst/>
                        <a:latin typeface="Century Gothic" panose="020B050202020202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4">
                  <a:txBody>
                    <a:bodyPr/>
                    <a:lstStyle/>
                    <a:p>
                      <a:pPr>
                        <a:spcAft>
                          <a:spcPts val="0"/>
                        </a:spcAft>
                        <a:tabLst>
                          <a:tab pos="628650" algn="l"/>
                          <a:tab pos="1143000" algn="l"/>
                        </a:tabLst>
                      </a:pPr>
                      <a:r>
                        <a:rPr lang="en-US" sz="1600" dirty="0">
                          <a:effectLst/>
                          <a:latin typeface="Century Gothic" panose="020B0502020202020204" pitchFamily="34" charset="0"/>
                          <a:ea typeface="Times New Roman" panose="02020603050405020304" pitchFamily="18" charset="0"/>
                          <a:cs typeface="Tahoma" panose="020B0604030504040204" pitchFamily="34" charset="0"/>
                        </a:rPr>
                        <a:t>Better formalized structures should be built to increase participation of women in economic, political and social sectors. Also increasing leadership of women in government. </a:t>
                      </a:r>
                      <a:endParaRPr lang="en-US" sz="1600" dirty="0">
                        <a:effectLst/>
                        <a:latin typeface="Century Gothic" panose="020B050202020202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495606895"/>
                  </a:ext>
                </a:extLst>
              </a:tr>
            </a:tbl>
          </a:graphicData>
        </a:graphic>
      </p:graphicFrame>
      <p:graphicFrame>
        <p:nvGraphicFramePr>
          <p:cNvPr id="3" name="Table 2"/>
          <p:cNvGraphicFramePr>
            <a:graphicFrameLocks noGrp="1"/>
          </p:cNvGraphicFramePr>
          <p:nvPr>
            <p:extLst>
              <p:ext uri="{D42A27DB-BD31-4B8C-83A1-F6EECF244321}">
                <p14:modId xmlns:p14="http://schemas.microsoft.com/office/powerpoint/2010/main" val="4293231155"/>
              </p:ext>
            </p:extLst>
          </p:nvPr>
        </p:nvGraphicFramePr>
        <p:xfrm>
          <a:off x="242454" y="5257800"/>
          <a:ext cx="8215745" cy="1198880"/>
        </p:xfrm>
        <a:graphic>
          <a:graphicData uri="http://schemas.openxmlformats.org/drawingml/2006/table">
            <a:tbl>
              <a:tblPr firstRow="1" firstCol="1" bandRow="1"/>
              <a:tblGrid>
                <a:gridCol w="473614">
                  <a:extLst>
                    <a:ext uri="{9D8B030D-6E8A-4147-A177-3AD203B41FA5}">
                      <a16:colId xmlns:a16="http://schemas.microsoft.com/office/drawing/2014/main" val="2694175800"/>
                    </a:ext>
                  </a:extLst>
                </a:gridCol>
                <a:gridCol w="7742131">
                  <a:extLst>
                    <a:ext uri="{9D8B030D-6E8A-4147-A177-3AD203B41FA5}">
                      <a16:colId xmlns:a16="http://schemas.microsoft.com/office/drawing/2014/main" val="1051816702"/>
                    </a:ext>
                  </a:extLst>
                </a:gridCol>
              </a:tblGrid>
              <a:tr h="355600">
                <a:tc>
                  <a:txBody>
                    <a:bodyPr/>
                    <a:lstStyle/>
                    <a:p>
                      <a:pPr>
                        <a:spcAft>
                          <a:spcPts val="0"/>
                        </a:spcAft>
                      </a:pPr>
                      <a:r>
                        <a:rPr lang="en-US" sz="1600">
                          <a:effectLst/>
                          <a:latin typeface="Century Gothic" panose="020B0502020202020204" pitchFamily="34" charset="0"/>
                          <a:ea typeface="Times New Roman" panose="02020603050405020304" pitchFamily="18" charset="0"/>
                          <a:cs typeface="Tahoma" panose="020B0604030504040204" pitchFamily="34" charset="0"/>
                        </a:rPr>
                        <a:t>2</a:t>
                      </a:r>
                      <a:endParaRPr lang="en-US" sz="1600">
                        <a:effectLst/>
                        <a:latin typeface="Century Gothic" panose="020B050202020202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tabLst>
                          <a:tab pos="628650" algn="l"/>
                          <a:tab pos="1143000" algn="l"/>
                        </a:tabLst>
                      </a:pPr>
                      <a:r>
                        <a:rPr lang="en-US" sz="1600">
                          <a:effectLst/>
                          <a:latin typeface="Century Gothic" panose="020B0502020202020204" pitchFamily="34" charset="0"/>
                          <a:ea typeface="Times New Roman" panose="02020603050405020304" pitchFamily="18" charset="0"/>
                          <a:cs typeface="Tahoma" panose="020B0604030504040204" pitchFamily="34" charset="0"/>
                        </a:rPr>
                        <a:t>Local Council’s proposal and recommendations should be taken into consideration by local government. </a:t>
                      </a:r>
                      <a:endParaRPr lang="en-US" sz="1600">
                        <a:effectLst/>
                        <a:latin typeface="Century Gothic" panose="020B050202020202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981074680"/>
                  </a:ext>
                </a:extLst>
              </a:tr>
              <a:tr h="711200">
                <a:tc>
                  <a:txBody>
                    <a:bodyPr/>
                    <a:lstStyle/>
                    <a:p>
                      <a:pPr>
                        <a:spcAft>
                          <a:spcPts val="0"/>
                        </a:spcAft>
                      </a:pPr>
                      <a:r>
                        <a:rPr lang="en-US" sz="1600">
                          <a:effectLst/>
                          <a:latin typeface="Century Gothic" panose="020B0502020202020204" pitchFamily="34" charset="0"/>
                          <a:ea typeface="Times New Roman" panose="02020603050405020304" pitchFamily="18" charset="0"/>
                          <a:cs typeface="Tahoma" panose="020B0604030504040204" pitchFamily="34" charset="0"/>
                        </a:rPr>
                        <a:t>3</a:t>
                      </a:r>
                      <a:endParaRPr lang="en-US" sz="1600">
                        <a:effectLst/>
                        <a:latin typeface="Century Gothic" panose="020B050202020202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tabLst>
                          <a:tab pos="628650" algn="l"/>
                          <a:tab pos="1143000" algn="l"/>
                        </a:tabLst>
                      </a:pPr>
                      <a:r>
                        <a:rPr lang="en-US" sz="1600" dirty="0">
                          <a:effectLst/>
                          <a:latin typeface="Century Gothic" panose="020B0502020202020204" pitchFamily="34" charset="0"/>
                          <a:ea typeface="Times New Roman" panose="02020603050405020304" pitchFamily="18" charset="0"/>
                          <a:cs typeface="Tahoma" panose="020B0604030504040204" pitchFamily="34" charset="0"/>
                        </a:rPr>
                        <a:t>Building campaigns to advocate, access to public services for women. This means women’s access to government services should be increased. </a:t>
                      </a:r>
                      <a:endParaRPr lang="en-US" sz="1600" dirty="0">
                        <a:effectLst/>
                        <a:latin typeface="Century Gothic" panose="020B050202020202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438531739"/>
                  </a:ext>
                </a:extLst>
              </a:tr>
            </a:tbl>
          </a:graphicData>
        </a:graphic>
      </p:graphicFrame>
    </p:spTree>
    <p:extLst>
      <p:ext uri="{BB962C8B-B14F-4D97-AF65-F5344CB8AC3E}">
        <p14:creationId xmlns:p14="http://schemas.microsoft.com/office/powerpoint/2010/main" val="11616997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95600" y="152400"/>
            <a:ext cx="5791200" cy="646331"/>
          </a:xfrm>
          <a:prstGeom prst="rect">
            <a:avLst/>
          </a:prstGeom>
          <a:noFill/>
        </p:spPr>
        <p:txBody>
          <a:bodyPr wrap="square" rtlCol="0">
            <a:spAutoFit/>
          </a:bodyPr>
          <a:lstStyle/>
          <a:p>
            <a:r>
              <a:rPr lang="en-US" sz="3600" dirty="0" smtClean="0"/>
              <a:t>Closing Remarks</a:t>
            </a:r>
            <a:endParaRPr lang="en-US" sz="3600" dirty="0"/>
          </a:p>
        </p:txBody>
      </p:sp>
      <p:sp>
        <p:nvSpPr>
          <p:cNvPr id="3" name="TextBox 2"/>
          <p:cNvSpPr txBox="1"/>
          <p:nvPr/>
        </p:nvSpPr>
        <p:spPr>
          <a:xfrm>
            <a:off x="381000" y="1143000"/>
            <a:ext cx="4267200" cy="5170646"/>
          </a:xfrm>
          <a:prstGeom prst="rect">
            <a:avLst/>
          </a:prstGeom>
          <a:noFill/>
        </p:spPr>
        <p:txBody>
          <a:bodyPr wrap="square" rtlCol="0">
            <a:spAutoFit/>
          </a:bodyPr>
          <a:lstStyle/>
          <a:p>
            <a:r>
              <a:rPr lang="en-US" sz="2200" dirty="0" err="1" smtClean="0"/>
              <a:t>Ainudding</a:t>
            </a:r>
            <a:r>
              <a:rPr lang="en-US" sz="2200" dirty="0" smtClean="0"/>
              <a:t> Bahodury representing Lawyers Union Afghanistan delivered closing remarks.</a:t>
            </a:r>
          </a:p>
          <a:p>
            <a:pPr marL="285750" indent="-285750">
              <a:buFont typeface="Arial" panose="020B0604020202020204" pitchFamily="34" charset="0"/>
              <a:buChar char="•"/>
            </a:pPr>
            <a:r>
              <a:rPr lang="en-US" sz="2200" dirty="0" smtClean="0"/>
              <a:t>Four aforementioned principles forms the basis of “Economic &amp; Political Stability”. </a:t>
            </a:r>
          </a:p>
          <a:p>
            <a:pPr marL="285750" indent="-285750">
              <a:buFont typeface="Arial" panose="020B0604020202020204" pitchFamily="34" charset="0"/>
              <a:buChar char="•"/>
            </a:pPr>
            <a:r>
              <a:rPr lang="en-US" sz="2200" dirty="0" smtClean="0"/>
              <a:t>pointed on some “failure  of some CSOs”, namely some are operating on basis of projects, international tour and aid. </a:t>
            </a:r>
          </a:p>
          <a:p>
            <a:pPr marL="285750" indent="-285750">
              <a:buFont typeface="Arial" panose="020B0604020202020204" pitchFamily="34" charset="0"/>
              <a:buChar char="•"/>
            </a:pPr>
            <a:r>
              <a:rPr lang="en-US" sz="2200" dirty="0" smtClean="0"/>
              <a:t>Emphasized on more robust participation of citizens in OGP. </a:t>
            </a:r>
          </a:p>
          <a:p>
            <a:pPr marL="285750" indent="-285750">
              <a:buFont typeface="Arial" panose="020B0604020202020204" pitchFamily="34" charset="0"/>
              <a:buChar char="•"/>
            </a:pPr>
            <a:r>
              <a:rPr lang="en-US" sz="2200" dirty="0"/>
              <a:t> </a:t>
            </a:r>
            <a:r>
              <a:rPr lang="en-US" sz="2200" dirty="0" smtClean="0"/>
              <a:t>Most important aspect of OGP “dissemination of Information”.</a:t>
            </a:r>
          </a:p>
          <a:p>
            <a:pPr marL="285750" indent="-285750">
              <a:buFont typeface="Arial" panose="020B0604020202020204" pitchFamily="34" charset="0"/>
              <a:buChar char="•"/>
            </a:pPr>
            <a:endParaRPr lang="en-US" sz="2200" dirty="0"/>
          </a:p>
        </p:txBody>
      </p:sp>
      <p:pic>
        <p:nvPicPr>
          <p:cNvPr id="4" name="Picture 3"/>
          <p:cNvPicPr/>
          <p:nvPr/>
        </p:nvPicPr>
        <p:blipFill>
          <a:blip r:embed="rId3">
            <a:extLst>
              <a:ext uri="{28A0092B-C50C-407E-A947-70E740481C1C}">
                <a14:useLocalDpi xmlns:a14="http://schemas.microsoft.com/office/drawing/2010/main" val="0"/>
              </a:ext>
            </a:extLst>
          </a:blip>
          <a:srcRect/>
          <a:stretch>
            <a:fillRect/>
          </a:stretch>
        </p:blipFill>
        <p:spPr bwMode="auto">
          <a:xfrm>
            <a:off x="4620491" y="1981200"/>
            <a:ext cx="4334828" cy="3528695"/>
          </a:xfrm>
          <a:prstGeom prst="rect">
            <a:avLst/>
          </a:prstGeom>
          <a:noFill/>
        </p:spPr>
      </p:pic>
    </p:spTree>
    <p:extLst>
      <p:ext uri="{BB962C8B-B14F-4D97-AF65-F5344CB8AC3E}">
        <p14:creationId xmlns:p14="http://schemas.microsoft.com/office/powerpoint/2010/main" val="10280018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363027415"/>
              </p:ext>
            </p:extLst>
          </p:nvPr>
        </p:nvGraphicFramePr>
        <p:xfrm>
          <a:off x="152400" y="886380"/>
          <a:ext cx="3810001" cy="5971620"/>
        </p:xfrm>
        <a:graphic>
          <a:graphicData uri="http://schemas.openxmlformats.org/drawingml/2006/table">
            <a:tbl>
              <a:tblPr firstRow="1" firstCol="1" bandRow="1">
                <a:tableStyleId>{5C22544A-7EE6-4342-B048-85BDC9FD1C3A}</a:tableStyleId>
              </a:tblPr>
              <a:tblGrid>
                <a:gridCol w="298824">
                  <a:extLst>
                    <a:ext uri="{9D8B030D-6E8A-4147-A177-3AD203B41FA5}">
                      <a16:colId xmlns:a16="http://schemas.microsoft.com/office/drawing/2014/main" val="2141330081"/>
                    </a:ext>
                  </a:extLst>
                </a:gridCol>
                <a:gridCol w="1494118">
                  <a:extLst>
                    <a:ext uri="{9D8B030D-6E8A-4147-A177-3AD203B41FA5}">
                      <a16:colId xmlns:a16="http://schemas.microsoft.com/office/drawing/2014/main" val="3743336695"/>
                    </a:ext>
                  </a:extLst>
                </a:gridCol>
                <a:gridCol w="2017059">
                  <a:extLst>
                    <a:ext uri="{9D8B030D-6E8A-4147-A177-3AD203B41FA5}">
                      <a16:colId xmlns:a16="http://schemas.microsoft.com/office/drawing/2014/main" val="1431517853"/>
                    </a:ext>
                  </a:extLst>
                </a:gridCol>
              </a:tblGrid>
              <a:tr h="377320">
                <a:tc>
                  <a:txBody>
                    <a:bodyPr/>
                    <a:lstStyle/>
                    <a:p>
                      <a:pPr marL="0" marR="546100">
                        <a:lnSpc>
                          <a:spcPct val="110000"/>
                        </a:lnSpc>
                        <a:spcBef>
                          <a:spcPts val="0"/>
                        </a:spcBef>
                        <a:spcAft>
                          <a:spcPts val="0"/>
                        </a:spcAft>
                      </a:pPr>
                      <a:r>
                        <a:rPr lang="en-US" sz="1100">
                          <a:effectLst/>
                        </a:rPr>
                        <a:t>No</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tc>
                  <a:txBody>
                    <a:bodyPr/>
                    <a:lstStyle/>
                    <a:p>
                      <a:pPr marL="0" marR="0">
                        <a:lnSpc>
                          <a:spcPct val="110000"/>
                        </a:lnSpc>
                        <a:spcBef>
                          <a:spcPts val="0"/>
                        </a:spcBef>
                        <a:spcAft>
                          <a:spcPts val="0"/>
                        </a:spcAft>
                      </a:pPr>
                      <a:r>
                        <a:rPr lang="en-US" sz="1100">
                          <a:effectLst/>
                        </a:rPr>
                        <a:t>Organization </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tc>
                  <a:txBody>
                    <a:bodyPr/>
                    <a:lstStyle/>
                    <a:p>
                      <a:pPr marL="0" marR="0">
                        <a:lnSpc>
                          <a:spcPct val="110000"/>
                        </a:lnSpc>
                        <a:spcBef>
                          <a:spcPts val="0"/>
                        </a:spcBef>
                        <a:spcAft>
                          <a:spcPts val="0"/>
                        </a:spcAft>
                      </a:pPr>
                      <a:r>
                        <a:rPr lang="en-US" sz="1100" dirty="0">
                          <a:effectLst/>
                        </a:rPr>
                        <a:t>Name </a:t>
                      </a:r>
                      <a:endParaRPr lang="en-US" sz="1100" dirty="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extLst>
                  <a:ext uri="{0D108BD9-81ED-4DB2-BD59-A6C34878D82A}">
                    <a16:rowId xmlns:a16="http://schemas.microsoft.com/office/drawing/2014/main" val="3741230491"/>
                  </a:ext>
                </a:extLst>
              </a:tr>
              <a:tr h="377443">
                <a:tc>
                  <a:txBody>
                    <a:bodyPr/>
                    <a:lstStyle/>
                    <a:p>
                      <a:pPr marL="0" marR="546100">
                        <a:lnSpc>
                          <a:spcPct val="110000"/>
                        </a:lnSpc>
                        <a:spcBef>
                          <a:spcPts val="0"/>
                        </a:spcBef>
                        <a:spcAft>
                          <a:spcPts val="0"/>
                        </a:spcAft>
                      </a:pPr>
                      <a:r>
                        <a:rPr lang="en-US" sz="1100">
                          <a:effectLst/>
                        </a:rPr>
                        <a:t>1</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tc>
                  <a:txBody>
                    <a:bodyPr/>
                    <a:lstStyle/>
                    <a:p>
                      <a:pPr marL="0" marR="0">
                        <a:lnSpc>
                          <a:spcPct val="110000"/>
                        </a:lnSpc>
                        <a:spcBef>
                          <a:spcPts val="0"/>
                        </a:spcBef>
                        <a:spcAft>
                          <a:spcPts val="0"/>
                        </a:spcAft>
                      </a:pPr>
                      <a:r>
                        <a:rPr lang="en-US" sz="1100">
                          <a:effectLst/>
                        </a:rPr>
                        <a:t>Afghanistan NGOs Coordinating Body</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tc>
                  <a:txBody>
                    <a:bodyPr/>
                    <a:lstStyle/>
                    <a:p>
                      <a:pPr marL="0" marR="0">
                        <a:lnSpc>
                          <a:spcPct val="110000"/>
                        </a:lnSpc>
                        <a:spcBef>
                          <a:spcPts val="0"/>
                        </a:spcBef>
                        <a:spcAft>
                          <a:spcPts val="0"/>
                        </a:spcAft>
                      </a:pPr>
                      <a:r>
                        <a:rPr lang="en-US" sz="1100">
                          <a:effectLst/>
                        </a:rPr>
                        <a:t>Baryalai Omarzai</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extLst>
                  <a:ext uri="{0D108BD9-81ED-4DB2-BD59-A6C34878D82A}">
                    <a16:rowId xmlns:a16="http://schemas.microsoft.com/office/drawing/2014/main" val="2002177367"/>
                  </a:ext>
                </a:extLst>
              </a:tr>
              <a:tr h="254784">
                <a:tc>
                  <a:txBody>
                    <a:bodyPr/>
                    <a:lstStyle/>
                    <a:p>
                      <a:pPr marL="0" marR="0">
                        <a:lnSpc>
                          <a:spcPct val="110000"/>
                        </a:lnSpc>
                        <a:spcBef>
                          <a:spcPts val="0"/>
                        </a:spcBef>
                        <a:spcAft>
                          <a:spcPts val="0"/>
                        </a:spcAft>
                      </a:pPr>
                      <a:r>
                        <a:rPr lang="en-US" sz="1100">
                          <a:effectLst/>
                        </a:rPr>
                        <a:t>2</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tc>
                  <a:txBody>
                    <a:bodyPr/>
                    <a:lstStyle/>
                    <a:p>
                      <a:pPr marL="0" marR="0">
                        <a:lnSpc>
                          <a:spcPct val="110000"/>
                        </a:lnSpc>
                        <a:spcBef>
                          <a:spcPts val="0"/>
                        </a:spcBef>
                        <a:spcAft>
                          <a:spcPts val="0"/>
                        </a:spcAft>
                      </a:pPr>
                      <a:r>
                        <a:rPr lang="en-US" sz="1100">
                          <a:effectLst/>
                        </a:rPr>
                        <a:t>APPRO</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tc>
                  <a:txBody>
                    <a:bodyPr/>
                    <a:lstStyle/>
                    <a:p>
                      <a:pPr marL="0" marR="0">
                        <a:lnSpc>
                          <a:spcPct val="110000"/>
                        </a:lnSpc>
                        <a:spcBef>
                          <a:spcPts val="0"/>
                        </a:spcBef>
                        <a:spcAft>
                          <a:spcPts val="0"/>
                        </a:spcAft>
                      </a:pPr>
                      <a:r>
                        <a:rPr lang="en-US" sz="1100">
                          <a:effectLst/>
                        </a:rPr>
                        <a:t>Ahmad Shaheer Anil </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extLst>
                  <a:ext uri="{0D108BD9-81ED-4DB2-BD59-A6C34878D82A}">
                    <a16:rowId xmlns:a16="http://schemas.microsoft.com/office/drawing/2014/main" val="353883706"/>
                  </a:ext>
                </a:extLst>
              </a:tr>
              <a:tr h="183235">
                <a:tc>
                  <a:txBody>
                    <a:bodyPr/>
                    <a:lstStyle/>
                    <a:p>
                      <a:pPr marL="0" marR="0">
                        <a:lnSpc>
                          <a:spcPct val="110000"/>
                        </a:lnSpc>
                        <a:spcBef>
                          <a:spcPts val="0"/>
                        </a:spcBef>
                        <a:spcAft>
                          <a:spcPts val="0"/>
                        </a:spcAft>
                      </a:pPr>
                      <a:r>
                        <a:rPr lang="en-US" sz="1100">
                          <a:effectLst/>
                        </a:rPr>
                        <a:t>3</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tc>
                  <a:txBody>
                    <a:bodyPr/>
                    <a:lstStyle/>
                    <a:p>
                      <a:pPr marL="0" marR="0">
                        <a:lnSpc>
                          <a:spcPct val="110000"/>
                        </a:lnSpc>
                        <a:spcBef>
                          <a:spcPts val="0"/>
                        </a:spcBef>
                        <a:spcAft>
                          <a:spcPts val="0"/>
                        </a:spcAft>
                      </a:pPr>
                      <a:r>
                        <a:rPr lang="en-US" sz="1100">
                          <a:effectLst/>
                        </a:rPr>
                        <a:t>WADAN</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tc>
                  <a:txBody>
                    <a:bodyPr/>
                    <a:lstStyle/>
                    <a:p>
                      <a:pPr marL="0" marR="0">
                        <a:lnSpc>
                          <a:spcPct val="110000"/>
                        </a:lnSpc>
                        <a:spcBef>
                          <a:spcPts val="0"/>
                        </a:spcBef>
                        <a:spcAft>
                          <a:spcPts val="0"/>
                        </a:spcAft>
                      </a:pPr>
                      <a:r>
                        <a:rPr lang="en-US" sz="1100">
                          <a:effectLst/>
                        </a:rPr>
                        <a:t>Mohammad Afzal</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extLst>
                  <a:ext uri="{0D108BD9-81ED-4DB2-BD59-A6C34878D82A}">
                    <a16:rowId xmlns:a16="http://schemas.microsoft.com/office/drawing/2014/main" val="3295217920"/>
                  </a:ext>
                </a:extLst>
              </a:tr>
              <a:tr h="183235">
                <a:tc>
                  <a:txBody>
                    <a:bodyPr/>
                    <a:lstStyle/>
                    <a:p>
                      <a:pPr marL="0" marR="0">
                        <a:lnSpc>
                          <a:spcPct val="110000"/>
                        </a:lnSpc>
                        <a:spcBef>
                          <a:spcPts val="0"/>
                        </a:spcBef>
                        <a:spcAft>
                          <a:spcPts val="0"/>
                        </a:spcAft>
                      </a:pPr>
                      <a:r>
                        <a:rPr lang="en-US" sz="1100">
                          <a:effectLst/>
                        </a:rPr>
                        <a:t>4</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tc>
                  <a:txBody>
                    <a:bodyPr/>
                    <a:lstStyle/>
                    <a:p>
                      <a:pPr marL="0" marR="0">
                        <a:lnSpc>
                          <a:spcPct val="110000"/>
                        </a:lnSpc>
                        <a:spcBef>
                          <a:spcPts val="0"/>
                        </a:spcBef>
                        <a:spcAft>
                          <a:spcPts val="0"/>
                        </a:spcAft>
                      </a:pPr>
                      <a:r>
                        <a:rPr lang="en-US" sz="1100">
                          <a:effectLst/>
                        </a:rPr>
                        <a:t>AABRAR</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tc>
                  <a:txBody>
                    <a:bodyPr/>
                    <a:lstStyle/>
                    <a:p>
                      <a:pPr marL="0" marR="0">
                        <a:lnSpc>
                          <a:spcPct val="110000"/>
                        </a:lnSpc>
                        <a:spcBef>
                          <a:spcPts val="0"/>
                        </a:spcBef>
                        <a:spcAft>
                          <a:spcPts val="0"/>
                        </a:spcAft>
                      </a:pPr>
                      <a:r>
                        <a:rPr lang="en-US" sz="1100">
                          <a:effectLst/>
                        </a:rPr>
                        <a:t>Dr. Abdul Baseer</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extLst>
                  <a:ext uri="{0D108BD9-81ED-4DB2-BD59-A6C34878D82A}">
                    <a16:rowId xmlns:a16="http://schemas.microsoft.com/office/drawing/2014/main" val="2550624211"/>
                  </a:ext>
                </a:extLst>
              </a:tr>
              <a:tr h="183235">
                <a:tc>
                  <a:txBody>
                    <a:bodyPr/>
                    <a:lstStyle/>
                    <a:p>
                      <a:pPr marL="0" marR="0">
                        <a:lnSpc>
                          <a:spcPct val="110000"/>
                        </a:lnSpc>
                        <a:spcBef>
                          <a:spcPts val="0"/>
                        </a:spcBef>
                        <a:spcAft>
                          <a:spcPts val="0"/>
                        </a:spcAft>
                      </a:pPr>
                      <a:r>
                        <a:rPr lang="en-US" sz="1100">
                          <a:effectLst/>
                        </a:rPr>
                        <a:t>5</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tc>
                  <a:txBody>
                    <a:bodyPr/>
                    <a:lstStyle/>
                    <a:p>
                      <a:pPr marL="0" marR="0">
                        <a:lnSpc>
                          <a:spcPct val="110000"/>
                        </a:lnSpc>
                        <a:spcBef>
                          <a:spcPts val="0"/>
                        </a:spcBef>
                        <a:spcAft>
                          <a:spcPts val="0"/>
                        </a:spcAft>
                      </a:pPr>
                      <a:r>
                        <a:rPr lang="en-US" sz="1100">
                          <a:effectLst/>
                        </a:rPr>
                        <a:t>FLOW</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tc>
                  <a:txBody>
                    <a:bodyPr/>
                    <a:lstStyle/>
                    <a:p>
                      <a:pPr marL="0" marR="0">
                        <a:lnSpc>
                          <a:spcPct val="110000"/>
                        </a:lnSpc>
                        <a:spcBef>
                          <a:spcPts val="0"/>
                        </a:spcBef>
                        <a:spcAft>
                          <a:spcPts val="0"/>
                        </a:spcAft>
                      </a:pPr>
                      <a:r>
                        <a:rPr lang="en-US" sz="1100">
                          <a:effectLst/>
                        </a:rPr>
                        <a:t>M.Asif Safi</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extLst>
                  <a:ext uri="{0D108BD9-81ED-4DB2-BD59-A6C34878D82A}">
                    <a16:rowId xmlns:a16="http://schemas.microsoft.com/office/drawing/2014/main" val="2854944013"/>
                  </a:ext>
                </a:extLst>
              </a:tr>
              <a:tr h="183235">
                <a:tc>
                  <a:txBody>
                    <a:bodyPr/>
                    <a:lstStyle/>
                    <a:p>
                      <a:pPr marL="0" marR="0">
                        <a:lnSpc>
                          <a:spcPct val="110000"/>
                        </a:lnSpc>
                        <a:spcBef>
                          <a:spcPts val="0"/>
                        </a:spcBef>
                        <a:spcAft>
                          <a:spcPts val="0"/>
                        </a:spcAft>
                      </a:pPr>
                      <a:r>
                        <a:rPr lang="en-US" sz="1100">
                          <a:effectLst/>
                        </a:rPr>
                        <a:t>6</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tc>
                  <a:txBody>
                    <a:bodyPr/>
                    <a:lstStyle/>
                    <a:p>
                      <a:pPr marL="0" marR="0">
                        <a:lnSpc>
                          <a:spcPct val="110000"/>
                        </a:lnSpc>
                        <a:spcBef>
                          <a:spcPts val="0"/>
                        </a:spcBef>
                        <a:spcAft>
                          <a:spcPts val="0"/>
                        </a:spcAft>
                      </a:pPr>
                      <a:r>
                        <a:rPr lang="en-US" sz="1100">
                          <a:effectLst/>
                        </a:rPr>
                        <a:t>OXFAM</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tc>
                  <a:txBody>
                    <a:bodyPr/>
                    <a:lstStyle/>
                    <a:p>
                      <a:pPr marL="0" marR="0">
                        <a:lnSpc>
                          <a:spcPct val="110000"/>
                        </a:lnSpc>
                        <a:spcBef>
                          <a:spcPts val="0"/>
                        </a:spcBef>
                        <a:spcAft>
                          <a:spcPts val="0"/>
                        </a:spcAft>
                      </a:pPr>
                      <a:r>
                        <a:rPr lang="en-US" sz="1100">
                          <a:effectLst/>
                        </a:rPr>
                        <a:t>Akram Zaki</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extLst>
                  <a:ext uri="{0D108BD9-81ED-4DB2-BD59-A6C34878D82A}">
                    <a16:rowId xmlns:a16="http://schemas.microsoft.com/office/drawing/2014/main" val="653969279"/>
                  </a:ext>
                </a:extLst>
              </a:tr>
              <a:tr h="183235">
                <a:tc>
                  <a:txBody>
                    <a:bodyPr/>
                    <a:lstStyle/>
                    <a:p>
                      <a:pPr marL="0" marR="0">
                        <a:lnSpc>
                          <a:spcPct val="110000"/>
                        </a:lnSpc>
                        <a:spcBef>
                          <a:spcPts val="0"/>
                        </a:spcBef>
                        <a:spcAft>
                          <a:spcPts val="0"/>
                        </a:spcAft>
                      </a:pPr>
                      <a:r>
                        <a:rPr lang="en-US" sz="1100">
                          <a:effectLst/>
                        </a:rPr>
                        <a:t>7</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tc>
                  <a:txBody>
                    <a:bodyPr/>
                    <a:lstStyle/>
                    <a:p>
                      <a:pPr marL="0" marR="0">
                        <a:lnSpc>
                          <a:spcPct val="110000"/>
                        </a:lnSpc>
                        <a:spcBef>
                          <a:spcPts val="0"/>
                        </a:spcBef>
                        <a:spcAft>
                          <a:spcPts val="0"/>
                        </a:spcAft>
                      </a:pPr>
                      <a:r>
                        <a:rPr lang="en-US" sz="1100">
                          <a:effectLst/>
                        </a:rPr>
                        <a:t>AWSDC</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tc>
                  <a:txBody>
                    <a:bodyPr/>
                    <a:lstStyle/>
                    <a:p>
                      <a:pPr marL="0" marR="0">
                        <a:lnSpc>
                          <a:spcPct val="110000"/>
                        </a:lnSpc>
                        <a:spcBef>
                          <a:spcPts val="0"/>
                        </a:spcBef>
                        <a:spcAft>
                          <a:spcPts val="0"/>
                        </a:spcAft>
                      </a:pPr>
                      <a:r>
                        <a:rPr lang="en-US" sz="1100">
                          <a:effectLst/>
                        </a:rPr>
                        <a:t>Suliman</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extLst>
                  <a:ext uri="{0D108BD9-81ED-4DB2-BD59-A6C34878D82A}">
                    <a16:rowId xmlns:a16="http://schemas.microsoft.com/office/drawing/2014/main" val="3985837613"/>
                  </a:ext>
                </a:extLst>
              </a:tr>
              <a:tr h="183235">
                <a:tc>
                  <a:txBody>
                    <a:bodyPr/>
                    <a:lstStyle/>
                    <a:p>
                      <a:pPr marL="0" marR="0">
                        <a:lnSpc>
                          <a:spcPct val="110000"/>
                        </a:lnSpc>
                        <a:spcBef>
                          <a:spcPts val="0"/>
                        </a:spcBef>
                        <a:spcAft>
                          <a:spcPts val="0"/>
                        </a:spcAft>
                      </a:pPr>
                      <a:r>
                        <a:rPr lang="en-US" sz="1100">
                          <a:effectLst/>
                        </a:rPr>
                        <a:t>8</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tc>
                  <a:txBody>
                    <a:bodyPr/>
                    <a:lstStyle/>
                    <a:p>
                      <a:pPr marL="0" marR="0">
                        <a:lnSpc>
                          <a:spcPct val="110000"/>
                        </a:lnSpc>
                        <a:spcBef>
                          <a:spcPts val="0"/>
                        </a:spcBef>
                        <a:spcAft>
                          <a:spcPts val="0"/>
                        </a:spcAft>
                      </a:pPr>
                      <a:r>
                        <a:rPr lang="en-US" sz="1100">
                          <a:effectLst/>
                        </a:rPr>
                        <a:t>ANAFAE</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tc>
                  <a:txBody>
                    <a:bodyPr/>
                    <a:lstStyle/>
                    <a:p>
                      <a:pPr marL="0" marR="0">
                        <a:lnSpc>
                          <a:spcPct val="110000"/>
                        </a:lnSpc>
                        <a:spcBef>
                          <a:spcPts val="0"/>
                        </a:spcBef>
                        <a:spcAft>
                          <a:spcPts val="0"/>
                        </a:spcAft>
                      </a:pPr>
                      <a:r>
                        <a:rPr lang="en-US" sz="1100">
                          <a:effectLst/>
                        </a:rPr>
                        <a:t>Naseer Ahmad</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extLst>
                  <a:ext uri="{0D108BD9-81ED-4DB2-BD59-A6C34878D82A}">
                    <a16:rowId xmlns:a16="http://schemas.microsoft.com/office/drawing/2014/main" val="4134553590"/>
                  </a:ext>
                </a:extLst>
              </a:tr>
              <a:tr h="254784">
                <a:tc>
                  <a:txBody>
                    <a:bodyPr/>
                    <a:lstStyle/>
                    <a:p>
                      <a:pPr marL="0" marR="0">
                        <a:lnSpc>
                          <a:spcPct val="110000"/>
                        </a:lnSpc>
                        <a:spcBef>
                          <a:spcPts val="0"/>
                        </a:spcBef>
                        <a:spcAft>
                          <a:spcPts val="0"/>
                        </a:spcAft>
                      </a:pPr>
                      <a:r>
                        <a:rPr lang="en-US" sz="1100">
                          <a:effectLst/>
                        </a:rPr>
                        <a:t>9</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tc>
                  <a:txBody>
                    <a:bodyPr/>
                    <a:lstStyle/>
                    <a:p>
                      <a:pPr marL="0" marR="0">
                        <a:lnSpc>
                          <a:spcPct val="110000"/>
                        </a:lnSpc>
                        <a:spcBef>
                          <a:spcPts val="0"/>
                        </a:spcBef>
                        <a:spcAft>
                          <a:spcPts val="0"/>
                        </a:spcAft>
                      </a:pPr>
                      <a:r>
                        <a:rPr lang="en-US" sz="1100">
                          <a:effectLst/>
                        </a:rPr>
                        <a:t>OMED-Afghanistan</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tc>
                  <a:txBody>
                    <a:bodyPr/>
                    <a:lstStyle/>
                    <a:p>
                      <a:pPr marL="0" marR="0">
                        <a:lnSpc>
                          <a:spcPct val="110000"/>
                        </a:lnSpc>
                        <a:spcBef>
                          <a:spcPts val="0"/>
                        </a:spcBef>
                        <a:spcAft>
                          <a:spcPts val="0"/>
                        </a:spcAft>
                      </a:pPr>
                      <a:r>
                        <a:rPr lang="en-US" sz="1100">
                          <a:effectLst/>
                        </a:rPr>
                        <a:t>Ilyas Khan Tabassum</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extLst>
                  <a:ext uri="{0D108BD9-81ED-4DB2-BD59-A6C34878D82A}">
                    <a16:rowId xmlns:a16="http://schemas.microsoft.com/office/drawing/2014/main" val="2022551649"/>
                  </a:ext>
                </a:extLst>
              </a:tr>
              <a:tr h="377443">
                <a:tc>
                  <a:txBody>
                    <a:bodyPr/>
                    <a:lstStyle/>
                    <a:p>
                      <a:pPr marL="0" marR="0">
                        <a:lnSpc>
                          <a:spcPct val="110000"/>
                        </a:lnSpc>
                        <a:spcBef>
                          <a:spcPts val="0"/>
                        </a:spcBef>
                        <a:spcAft>
                          <a:spcPts val="0"/>
                        </a:spcAft>
                      </a:pPr>
                      <a:r>
                        <a:rPr lang="en-US" sz="1100">
                          <a:effectLst/>
                        </a:rPr>
                        <a:t>10</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tc>
                  <a:txBody>
                    <a:bodyPr/>
                    <a:lstStyle/>
                    <a:p>
                      <a:pPr marL="0" marR="0">
                        <a:lnSpc>
                          <a:spcPct val="110000"/>
                        </a:lnSpc>
                        <a:spcBef>
                          <a:spcPts val="0"/>
                        </a:spcBef>
                        <a:spcAft>
                          <a:spcPts val="0"/>
                        </a:spcAft>
                      </a:pPr>
                      <a:r>
                        <a:rPr lang="en-US" sz="1100">
                          <a:effectLst/>
                        </a:rPr>
                        <a:t>Equality for Peace &amp; Development (EPD)</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tc>
                  <a:txBody>
                    <a:bodyPr/>
                    <a:lstStyle/>
                    <a:p>
                      <a:pPr marL="0" marR="0">
                        <a:lnSpc>
                          <a:spcPct val="110000"/>
                        </a:lnSpc>
                        <a:spcBef>
                          <a:spcPts val="0"/>
                        </a:spcBef>
                        <a:spcAft>
                          <a:spcPts val="0"/>
                        </a:spcAft>
                      </a:pPr>
                      <a:r>
                        <a:rPr lang="en-US" sz="1100">
                          <a:effectLst/>
                        </a:rPr>
                        <a:t>Sheila Qayoumi </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extLst>
                  <a:ext uri="{0D108BD9-81ED-4DB2-BD59-A6C34878D82A}">
                    <a16:rowId xmlns:a16="http://schemas.microsoft.com/office/drawing/2014/main" val="1092319982"/>
                  </a:ext>
                </a:extLst>
              </a:tr>
              <a:tr h="183235">
                <a:tc>
                  <a:txBody>
                    <a:bodyPr/>
                    <a:lstStyle/>
                    <a:p>
                      <a:pPr marL="0" marR="0">
                        <a:lnSpc>
                          <a:spcPct val="110000"/>
                        </a:lnSpc>
                        <a:spcBef>
                          <a:spcPts val="0"/>
                        </a:spcBef>
                        <a:spcAft>
                          <a:spcPts val="0"/>
                        </a:spcAft>
                      </a:pPr>
                      <a:r>
                        <a:rPr lang="en-US" sz="1100">
                          <a:effectLst/>
                        </a:rPr>
                        <a:t>11</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tc>
                  <a:txBody>
                    <a:bodyPr/>
                    <a:lstStyle/>
                    <a:p>
                      <a:pPr marL="0" marR="0">
                        <a:lnSpc>
                          <a:spcPct val="110000"/>
                        </a:lnSpc>
                        <a:spcBef>
                          <a:spcPts val="0"/>
                        </a:spcBef>
                        <a:spcAft>
                          <a:spcPts val="0"/>
                        </a:spcAft>
                      </a:pPr>
                      <a:r>
                        <a:rPr lang="en-US" sz="1100">
                          <a:effectLst/>
                        </a:rPr>
                        <a:t>ANCC/SWABAC</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tc>
                  <a:txBody>
                    <a:bodyPr/>
                    <a:lstStyle/>
                    <a:p>
                      <a:pPr marL="0" marR="0">
                        <a:lnSpc>
                          <a:spcPct val="110000"/>
                        </a:lnSpc>
                        <a:spcBef>
                          <a:spcPts val="0"/>
                        </a:spcBef>
                        <a:spcAft>
                          <a:spcPts val="0"/>
                        </a:spcAft>
                      </a:pPr>
                      <a:r>
                        <a:rPr lang="en-US" sz="1100">
                          <a:effectLst/>
                        </a:rPr>
                        <a:t>Samiullah Naseri</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extLst>
                  <a:ext uri="{0D108BD9-81ED-4DB2-BD59-A6C34878D82A}">
                    <a16:rowId xmlns:a16="http://schemas.microsoft.com/office/drawing/2014/main" val="3828255212"/>
                  </a:ext>
                </a:extLst>
              </a:tr>
              <a:tr h="183235">
                <a:tc>
                  <a:txBody>
                    <a:bodyPr/>
                    <a:lstStyle/>
                    <a:p>
                      <a:pPr marL="0" marR="0">
                        <a:lnSpc>
                          <a:spcPct val="110000"/>
                        </a:lnSpc>
                        <a:spcBef>
                          <a:spcPts val="0"/>
                        </a:spcBef>
                        <a:spcAft>
                          <a:spcPts val="0"/>
                        </a:spcAft>
                      </a:pPr>
                      <a:r>
                        <a:rPr lang="en-US" sz="1100">
                          <a:effectLst/>
                        </a:rPr>
                        <a:t>12</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tc>
                  <a:txBody>
                    <a:bodyPr/>
                    <a:lstStyle/>
                    <a:p>
                      <a:pPr marL="0" marR="0">
                        <a:lnSpc>
                          <a:spcPct val="110000"/>
                        </a:lnSpc>
                        <a:spcBef>
                          <a:spcPts val="0"/>
                        </a:spcBef>
                        <a:spcAft>
                          <a:spcPts val="0"/>
                        </a:spcAft>
                      </a:pPr>
                      <a:r>
                        <a:rPr lang="en-US" sz="1100">
                          <a:effectLst/>
                        </a:rPr>
                        <a:t>CARDaid </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tc>
                  <a:txBody>
                    <a:bodyPr/>
                    <a:lstStyle/>
                    <a:p>
                      <a:pPr marL="0" marR="0">
                        <a:lnSpc>
                          <a:spcPct val="110000"/>
                        </a:lnSpc>
                        <a:spcBef>
                          <a:spcPts val="0"/>
                        </a:spcBef>
                        <a:spcAft>
                          <a:spcPts val="0"/>
                        </a:spcAft>
                      </a:pPr>
                      <a:r>
                        <a:rPr lang="en-US" sz="1100">
                          <a:effectLst/>
                        </a:rPr>
                        <a:t>Shams</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extLst>
                  <a:ext uri="{0D108BD9-81ED-4DB2-BD59-A6C34878D82A}">
                    <a16:rowId xmlns:a16="http://schemas.microsoft.com/office/drawing/2014/main" val="2196004021"/>
                  </a:ext>
                </a:extLst>
              </a:tr>
              <a:tr h="571651">
                <a:tc>
                  <a:txBody>
                    <a:bodyPr/>
                    <a:lstStyle/>
                    <a:p>
                      <a:pPr marL="0" marR="0">
                        <a:lnSpc>
                          <a:spcPct val="110000"/>
                        </a:lnSpc>
                        <a:spcBef>
                          <a:spcPts val="0"/>
                        </a:spcBef>
                        <a:spcAft>
                          <a:spcPts val="0"/>
                        </a:spcAft>
                      </a:pPr>
                      <a:r>
                        <a:rPr lang="en-US" sz="1100">
                          <a:effectLst/>
                        </a:rPr>
                        <a:t>13</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tc>
                  <a:txBody>
                    <a:bodyPr/>
                    <a:lstStyle/>
                    <a:p>
                      <a:pPr marL="0" marR="0">
                        <a:lnSpc>
                          <a:spcPct val="110000"/>
                        </a:lnSpc>
                        <a:spcBef>
                          <a:spcPts val="0"/>
                        </a:spcBef>
                        <a:spcAft>
                          <a:spcPts val="0"/>
                        </a:spcAft>
                      </a:pPr>
                      <a:r>
                        <a:rPr lang="en-US" sz="1100">
                          <a:effectLst/>
                        </a:rPr>
                        <a:t>Rural Organization for Social Empowerment - ROSE</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tc>
                  <a:txBody>
                    <a:bodyPr/>
                    <a:lstStyle/>
                    <a:p>
                      <a:pPr marL="0" marR="0">
                        <a:lnSpc>
                          <a:spcPct val="110000"/>
                        </a:lnSpc>
                        <a:spcBef>
                          <a:spcPts val="0"/>
                        </a:spcBef>
                        <a:spcAft>
                          <a:spcPts val="0"/>
                        </a:spcAft>
                      </a:pPr>
                      <a:r>
                        <a:rPr lang="en-US" sz="1100">
                          <a:effectLst/>
                        </a:rPr>
                        <a:t>Qudratullah </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extLst>
                  <a:ext uri="{0D108BD9-81ED-4DB2-BD59-A6C34878D82A}">
                    <a16:rowId xmlns:a16="http://schemas.microsoft.com/office/drawing/2014/main" val="165895549"/>
                  </a:ext>
                </a:extLst>
              </a:tr>
              <a:tr h="183235">
                <a:tc>
                  <a:txBody>
                    <a:bodyPr/>
                    <a:lstStyle/>
                    <a:p>
                      <a:pPr marL="0" marR="0">
                        <a:lnSpc>
                          <a:spcPct val="110000"/>
                        </a:lnSpc>
                        <a:spcBef>
                          <a:spcPts val="0"/>
                        </a:spcBef>
                        <a:spcAft>
                          <a:spcPts val="0"/>
                        </a:spcAft>
                      </a:pPr>
                      <a:r>
                        <a:rPr lang="en-US" sz="1100">
                          <a:effectLst/>
                        </a:rPr>
                        <a:t>14</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tc>
                  <a:txBody>
                    <a:bodyPr/>
                    <a:lstStyle/>
                    <a:p>
                      <a:pPr marL="0" marR="0">
                        <a:lnSpc>
                          <a:spcPct val="110000"/>
                        </a:lnSpc>
                        <a:spcBef>
                          <a:spcPts val="0"/>
                        </a:spcBef>
                        <a:spcAft>
                          <a:spcPts val="0"/>
                        </a:spcAft>
                      </a:pPr>
                      <a:r>
                        <a:rPr lang="en-US" sz="1100">
                          <a:effectLst/>
                        </a:rPr>
                        <a:t>D.A.O</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tc>
                  <a:txBody>
                    <a:bodyPr/>
                    <a:lstStyle/>
                    <a:p>
                      <a:pPr marL="0" marR="0">
                        <a:lnSpc>
                          <a:spcPct val="110000"/>
                        </a:lnSpc>
                        <a:spcBef>
                          <a:spcPts val="0"/>
                        </a:spcBef>
                        <a:spcAft>
                          <a:spcPts val="0"/>
                        </a:spcAft>
                      </a:pPr>
                      <a:r>
                        <a:rPr lang="en-US" sz="1100">
                          <a:effectLst/>
                        </a:rPr>
                        <a:t>Jalaludin</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extLst>
                  <a:ext uri="{0D108BD9-81ED-4DB2-BD59-A6C34878D82A}">
                    <a16:rowId xmlns:a16="http://schemas.microsoft.com/office/drawing/2014/main" val="1487152841"/>
                  </a:ext>
                </a:extLst>
              </a:tr>
              <a:tr h="254784">
                <a:tc>
                  <a:txBody>
                    <a:bodyPr/>
                    <a:lstStyle/>
                    <a:p>
                      <a:pPr marL="0" marR="0">
                        <a:lnSpc>
                          <a:spcPct val="110000"/>
                        </a:lnSpc>
                        <a:spcBef>
                          <a:spcPts val="0"/>
                        </a:spcBef>
                        <a:spcAft>
                          <a:spcPts val="0"/>
                        </a:spcAft>
                      </a:pPr>
                      <a:r>
                        <a:rPr lang="en-US" sz="1100">
                          <a:effectLst/>
                        </a:rPr>
                        <a:t>15</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tc>
                  <a:txBody>
                    <a:bodyPr/>
                    <a:lstStyle/>
                    <a:p>
                      <a:pPr marL="0" marR="0">
                        <a:lnSpc>
                          <a:spcPct val="110000"/>
                        </a:lnSpc>
                        <a:spcBef>
                          <a:spcPts val="0"/>
                        </a:spcBef>
                        <a:spcAft>
                          <a:spcPts val="0"/>
                        </a:spcAft>
                      </a:pPr>
                      <a:r>
                        <a:rPr lang="en-US" sz="1100">
                          <a:effectLst/>
                        </a:rPr>
                        <a:t>AREU</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tc>
                  <a:txBody>
                    <a:bodyPr/>
                    <a:lstStyle/>
                    <a:p>
                      <a:pPr marL="0" marR="0">
                        <a:lnSpc>
                          <a:spcPct val="110000"/>
                        </a:lnSpc>
                        <a:spcBef>
                          <a:spcPts val="0"/>
                        </a:spcBef>
                        <a:spcAft>
                          <a:spcPts val="0"/>
                        </a:spcAft>
                      </a:pPr>
                      <a:r>
                        <a:rPr lang="en-US" sz="1100">
                          <a:effectLst/>
                        </a:rPr>
                        <a:t>Mir Ahmad Joyenda</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extLst>
                  <a:ext uri="{0D108BD9-81ED-4DB2-BD59-A6C34878D82A}">
                    <a16:rowId xmlns:a16="http://schemas.microsoft.com/office/drawing/2014/main" val="1862153355"/>
                  </a:ext>
                </a:extLst>
              </a:tr>
              <a:tr h="183235">
                <a:tc>
                  <a:txBody>
                    <a:bodyPr/>
                    <a:lstStyle/>
                    <a:p>
                      <a:pPr marL="0" marR="0">
                        <a:lnSpc>
                          <a:spcPct val="110000"/>
                        </a:lnSpc>
                        <a:spcBef>
                          <a:spcPts val="0"/>
                        </a:spcBef>
                        <a:spcAft>
                          <a:spcPts val="0"/>
                        </a:spcAft>
                      </a:pPr>
                      <a:r>
                        <a:rPr lang="en-US" sz="1100">
                          <a:effectLst/>
                        </a:rPr>
                        <a:t>16</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tc>
                  <a:txBody>
                    <a:bodyPr/>
                    <a:lstStyle/>
                    <a:p>
                      <a:pPr marL="0" marR="0">
                        <a:lnSpc>
                          <a:spcPct val="110000"/>
                        </a:lnSpc>
                        <a:spcBef>
                          <a:spcPts val="0"/>
                        </a:spcBef>
                        <a:spcAft>
                          <a:spcPts val="0"/>
                        </a:spcAft>
                      </a:pPr>
                      <a:r>
                        <a:rPr lang="en-US" sz="1100">
                          <a:effectLst/>
                        </a:rPr>
                        <a:t>ACRU</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tc>
                  <a:txBody>
                    <a:bodyPr/>
                    <a:lstStyle/>
                    <a:p>
                      <a:pPr marL="0" marR="0">
                        <a:lnSpc>
                          <a:spcPct val="110000"/>
                        </a:lnSpc>
                        <a:spcBef>
                          <a:spcPts val="0"/>
                        </a:spcBef>
                        <a:spcAft>
                          <a:spcPts val="0"/>
                        </a:spcAft>
                      </a:pPr>
                      <a:r>
                        <a:rPr lang="en-US" sz="1100">
                          <a:effectLst/>
                        </a:rPr>
                        <a:t>Ab. Razaq </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extLst>
                  <a:ext uri="{0D108BD9-81ED-4DB2-BD59-A6C34878D82A}">
                    <a16:rowId xmlns:a16="http://schemas.microsoft.com/office/drawing/2014/main" val="1335836892"/>
                  </a:ext>
                </a:extLst>
              </a:tr>
              <a:tr h="183235">
                <a:tc>
                  <a:txBody>
                    <a:bodyPr/>
                    <a:lstStyle/>
                    <a:p>
                      <a:pPr marL="0" marR="0">
                        <a:lnSpc>
                          <a:spcPct val="110000"/>
                        </a:lnSpc>
                        <a:spcBef>
                          <a:spcPts val="0"/>
                        </a:spcBef>
                        <a:spcAft>
                          <a:spcPts val="0"/>
                        </a:spcAft>
                      </a:pPr>
                      <a:r>
                        <a:rPr lang="en-US" sz="1100">
                          <a:effectLst/>
                        </a:rPr>
                        <a:t>17</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tc>
                  <a:txBody>
                    <a:bodyPr/>
                    <a:lstStyle/>
                    <a:p>
                      <a:pPr marL="0" marR="0">
                        <a:lnSpc>
                          <a:spcPct val="110000"/>
                        </a:lnSpc>
                        <a:spcBef>
                          <a:spcPts val="0"/>
                        </a:spcBef>
                        <a:spcAft>
                          <a:spcPts val="0"/>
                        </a:spcAft>
                      </a:pPr>
                      <a:r>
                        <a:rPr lang="en-US" sz="1100">
                          <a:effectLst/>
                        </a:rPr>
                        <a:t>OLSFG</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tc>
                  <a:txBody>
                    <a:bodyPr/>
                    <a:lstStyle/>
                    <a:p>
                      <a:pPr marL="0" marR="0">
                        <a:lnSpc>
                          <a:spcPct val="110000"/>
                        </a:lnSpc>
                        <a:spcBef>
                          <a:spcPts val="0"/>
                        </a:spcBef>
                        <a:spcAft>
                          <a:spcPts val="0"/>
                        </a:spcAft>
                      </a:pPr>
                      <a:r>
                        <a:rPr lang="en-US" sz="1100">
                          <a:effectLst/>
                        </a:rPr>
                        <a:t>Amanullah Hotak</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extLst>
                  <a:ext uri="{0D108BD9-81ED-4DB2-BD59-A6C34878D82A}">
                    <a16:rowId xmlns:a16="http://schemas.microsoft.com/office/drawing/2014/main" val="995273694"/>
                  </a:ext>
                </a:extLst>
              </a:tr>
              <a:tr h="183235">
                <a:tc>
                  <a:txBody>
                    <a:bodyPr/>
                    <a:lstStyle/>
                    <a:p>
                      <a:pPr marL="0" marR="0">
                        <a:lnSpc>
                          <a:spcPct val="110000"/>
                        </a:lnSpc>
                        <a:spcBef>
                          <a:spcPts val="0"/>
                        </a:spcBef>
                        <a:spcAft>
                          <a:spcPts val="0"/>
                        </a:spcAft>
                      </a:pPr>
                      <a:r>
                        <a:rPr lang="en-US" sz="1100">
                          <a:effectLst/>
                        </a:rPr>
                        <a:t>18</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tc>
                  <a:txBody>
                    <a:bodyPr/>
                    <a:lstStyle/>
                    <a:p>
                      <a:pPr marL="0" marR="0">
                        <a:lnSpc>
                          <a:spcPct val="110000"/>
                        </a:lnSpc>
                        <a:spcBef>
                          <a:spcPts val="0"/>
                        </a:spcBef>
                        <a:spcAft>
                          <a:spcPts val="0"/>
                        </a:spcAft>
                      </a:pPr>
                      <a:r>
                        <a:rPr lang="en-US" sz="1100">
                          <a:effectLst/>
                        </a:rPr>
                        <a:t>GIZ</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tc>
                  <a:txBody>
                    <a:bodyPr/>
                    <a:lstStyle/>
                    <a:p>
                      <a:pPr marL="0" marR="0">
                        <a:lnSpc>
                          <a:spcPct val="110000"/>
                        </a:lnSpc>
                        <a:spcBef>
                          <a:spcPts val="0"/>
                        </a:spcBef>
                        <a:spcAft>
                          <a:spcPts val="0"/>
                        </a:spcAft>
                      </a:pPr>
                      <a:r>
                        <a:rPr lang="en-US" sz="1100">
                          <a:effectLst/>
                        </a:rPr>
                        <a:t>Katayoon</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extLst>
                  <a:ext uri="{0D108BD9-81ED-4DB2-BD59-A6C34878D82A}">
                    <a16:rowId xmlns:a16="http://schemas.microsoft.com/office/drawing/2014/main" val="3916255420"/>
                  </a:ext>
                </a:extLst>
              </a:tr>
              <a:tr h="377443">
                <a:tc>
                  <a:txBody>
                    <a:bodyPr/>
                    <a:lstStyle/>
                    <a:p>
                      <a:pPr marL="0" marR="0">
                        <a:lnSpc>
                          <a:spcPct val="110000"/>
                        </a:lnSpc>
                        <a:spcBef>
                          <a:spcPts val="0"/>
                        </a:spcBef>
                        <a:spcAft>
                          <a:spcPts val="0"/>
                        </a:spcAft>
                      </a:pPr>
                      <a:r>
                        <a:rPr lang="en-US" sz="1100">
                          <a:effectLst/>
                        </a:rPr>
                        <a:t>19</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tc>
                  <a:txBody>
                    <a:bodyPr/>
                    <a:lstStyle/>
                    <a:p>
                      <a:pPr marL="0" marR="0">
                        <a:lnSpc>
                          <a:spcPct val="110000"/>
                        </a:lnSpc>
                        <a:spcBef>
                          <a:spcPts val="0"/>
                        </a:spcBef>
                        <a:spcAft>
                          <a:spcPts val="0"/>
                        </a:spcAft>
                      </a:pPr>
                      <a:r>
                        <a:rPr lang="en-US" sz="1100">
                          <a:effectLst/>
                        </a:rPr>
                        <a:t>Afghanistan Journalist Union</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tc>
                  <a:txBody>
                    <a:bodyPr/>
                    <a:lstStyle/>
                    <a:p>
                      <a:pPr marL="0" marR="0">
                        <a:lnSpc>
                          <a:spcPct val="110000"/>
                        </a:lnSpc>
                        <a:spcBef>
                          <a:spcPts val="0"/>
                        </a:spcBef>
                        <a:spcAft>
                          <a:spcPts val="0"/>
                        </a:spcAft>
                      </a:pPr>
                      <a:r>
                        <a:rPr lang="en-US" sz="1100">
                          <a:effectLst/>
                        </a:rPr>
                        <a:t>Lailuma Naseri</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extLst>
                  <a:ext uri="{0D108BD9-81ED-4DB2-BD59-A6C34878D82A}">
                    <a16:rowId xmlns:a16="http://schemas.microsoft.com/office/drawing/2014/main" val="2699491681"/>
                  </a:ext>
                </a:extLst>
              </a:tr>
              <a:tr h="377443">
                <a:tc>
                  <a:txBody>
                    <a:bodyPr/>
                    <a:lstStyle/>
                    <a:p>
                      <a:pPr marL="0" marR="0">
                        <a:lnSpc>
                          <a:spcPct val="110000"/>
                        </a:lnSpc>
                        <a:spcBef>
                          <a:spcPts val="0"/>
                        </a:spcBef>
                        <a:spcAft>
                          <a:spcPts val="0"/>
                        </a:spcAft>
                      </a:pPr>
                      <a:r>
                        <a:rPr lang="en-US" sz="1100">
                          <a:effectLst/>
                        </a:rPr>
                        <a:t>20</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tc>
                  <a:txBody>
                    <a:bodyPr/>
                    <a:lstStyle/>
                    <a:p>
                      <a:pPr marL="0" marR="0">
                        <a:lnSpc>
                          <a:spcPct val="110000"/>
                        </a:lnSpc>
                        <a:spcBef>
                          <a:spcPts val="0"/>
                        </a:spcBef>
                        <a:spcAft>
                          <a:spcPts val="0"/>
                        </a:spcAft>
                      </a:pPr>
                      <a:r>
                        <a:rPr lang="en-US" sz="1100">
                          <a:effectLst/>
                        </a:rPr>
                        <a:t>Afghanistan Institute for Civil Society  </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tc>
                  <a:txBody>
                    <a:bodyPr/>
                    <a:lstStyle/>
                    <a:p>
                      <a:pPr marL="0" marR="0">
                        <a:lnSpc>
                          <a:spcPct val="110000"/>
                        </a:lnSpc>
                        <a:spcBef>
                          <a:spcPts val="0"/>
                        </a:spcBef>
                        <a:spcAft>
                          <a:spcPts val="0"/>
                        </a:spcAft>
                      </a:pPr>
                      <a:r>
                        <a:rPr lang="en-US" sz="1100">
                          <a:effectLst/>
                        </a:rPr>
                        <a:t>Aziz Tasal</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extLst>
                  <a:ext uri="{0D108BD9-81ED-4DB2-BD59-A6C34878D82A}">
                    <a16:rowId xmlns:a16="http://schemas.microsoft.com/office/drawing/2014/main" val="4125339441"/>
                  </a:ext>
                </a:extLst>
              </a:tr>
              <a:tr h="183235">
                <a:tc>
                  <a:txBody>
                    <a:bodyPr/>
                    <a:lstStyle/>
                    <a:p>
                      <a:pPr marL="0" marR="0">
                        <a:lnSpc>
                          <a:spcPct val="110000"/>
                        </a:lnSpc>
                        <a:spcBef>
                          <a:spcPts val="0"/>
                        </a:spcBef>
                        <a:spcAft>
                          <a:spcPts val="0"/>
                        </a:spcAft>
                      </a:pPr>
                      <a:r>
                        <a:rPr lang="en-US" sz="1100">
                          <a:effectLst/>
                        </a:rPr>
                        <a:t>21</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tc>
                  <a:txBody>
                    <a:bodyPr/>
                    <a:lstStyle/>
                    <a:p>
                      <a:pPr marL="0" marR="0">
                        <a:lnSpc>
                          <a:spcPct val="110000"/>
                        </a:lnSpc>
                        <a:spcBef>
                          <a:spcPts val="0"/>
                        </a:spcBef>
                        <a:spcAft>
                          <a:spcPts val="0"/>
                        </a:spcAft>
                      </a:pPr>
                      <a:r>
                        <a:rPr lang="en-US" sz="1100">
                          <a:effectLst/>
                        </a:rPr>
                        <a:t>APWO</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tc>
                  <a:txBody>
                    <a:bodyPr/>
                    <a:lstStyle/>
                    <a:p>
                      <a:pPr marL="0" marR="0">
                        <a:lnSpc>
                          <a:spcPct val="110000"/>
                        </a:lnSpc>
                        <a:spcBef>
                          <a:spcPts val="0"/>
                        </a:spcBef>
                        <a:spcAft>
                          <a:spcPts val="0"/>
                        </a:spcAft>
                      </a:pPr>
                      <a:r>
                        <a:rPr lang="en-US" sz="1100">
                          <a:effectLst/>
                        </a:rPr>
                        <a:t>S.R Sattar</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extLst>
                  <a:ext uri="{0D108BD9-81ED-4DB2-BD59-A6C34878D82A}">
                    <a16:rowId xmlns:a16="http://schemas.microsoft.com/office/drawing/2014/main" val="1718301306"/>
                  </a:ext>
                </a:extLst>
              </a:tr>
              <a:tr h="183235">
                <a:tc>
                  <a:txBody>
                    <a:bodyPr/>
                    <a:lstStyle/>
                    <a:p>
                      <a:pPr marL="0" marR="0">
                        <a:lnSpc>
                          <a:spcPct val="110000"/>
                        </a:lnSpc>
                        <a:spcBef>
                          <a:spcPts val="0"/>
                        </a:spcBef>
                        <a:spcAft>
                          <a:spcPts val="0"/>
                        </a:spcAft>
                      </a:pPr>
                      <a:r>
                        <a:rPr lang="en-US" sz="1100">
                          <a:effectLst/>
                        </a:rPr>
                        <a:t>22</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tc>
                  <a:txBody>
                    <a:bodyPr/>
                    <a:lstStyle/>
                    <a:p>
                      <a:pPr marL="0" marR="0">
                        <a:lnSpc>
                          <a:spcPct val="110000"/>
                        </a:lnSpc>
                        <a:spcBef>
                          <a:spcPts val="0"/>
                        </a:spcBef>
                        <a:spcAft>
                          <a:spcPts val="0"/>
                        </a:spcAft>
                      </a:pPr>
                      <a:r>
                        <a:rPr lang="en-US" sz="1100">
                          <a:effectLst/>
                        </a:rPr>
                        <a:t>AOP</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tc>
                  <a:txBody>
                    <a:bodyPr/>
                    <a:lstStyle/>
                    <a:p>
                      <a:pPr marL="0" marR="0">
                        <a:lnSpc>
                          <a:spcPct val="110000"/>
                        </a:lnSpc>
                        <a:spcBef>
                          <a:spcPts val="0"/>
                        </a:spcBef>
                        <a:spcAft>
                          <a:spcPts val="0"/>
                        </a:spcAft>
                      </a:pPr>
                      <a:r>
                        <a:rPr lang="en-US" sz="1100">
                          <a:effectLst/>
                        </a:rPr>
                        <a:t>Hafiz Fayaz</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extLst>
                  <a:ext uri="{0D108BD9-81ED-4DB2-BD59-A6C34878D82A}">
                    <a16:rowId xmlns:a16="http://schemas.microsoft.com/office/drawing/2014/main" val="1468533382"/>
                  </a:ext>
                </a:extLst>
              </a:tr>
              <a:tr h="183235">
                <a:tc>
                  <a:txBody>
                    <a:bodyPr/>
                    <a:lstStyle/>
                    <a:p>
                      <a:pPr marL="0" marR="0">
                        <a:lnSpc>
                          <a:spcPct val="110000"/>
                        </a:lnSpc>
                        <a:spcBef>
                          <a:spcPts val="0"/>
                        </a:spcBef>
                        <a:spcAft>
                          <a:spcPts val="0"/>
                        </a:spcAft>
                      </a:pPr>
                      <a:r>
                        <a:rPr lang="en-US" sz="1100">
                          <a:effectLst/>
                        </a:rPr>
                        <a:t>23</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tc>
                  <a:txBody>
                    <a:bodyPr/>
                    <a:lstStyle/>
                    <a:p>
                      <a:pPr marL="0" marR="0">
                        <a:lnSpc>
                          <a:spcPct val="110000"/>
                        </a:lnSpc>
                        <a:spcBef>
                          <a:spcPts val="0"/>
                        </a:spcBef>
                        <a:spcAft>
                          <a:spcPts val="0"/>
                        </a:spcAft>
                      </a:pPr>
                      <a:r>
                        <a:rPr lang="en-US" sz="1100">
                          <a:effectLst/>
                        </a:rPr>
                        <a:t>AOP</a:t>
                      </a:r>
                      <a:endParaRPr lang="en-US" sz="110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tc>
                  <a:txBody>
                    <a:bodyPr/>
                    <a:lstStyle/>
                    <a:p>
                      <a:pPr marL="0" marR="0">
                        <a:lnSpc>
                          <a:spcPct val="110000"/>
                        </a:lnSpc>
                        <a:spcBef>
                          <a:spcPts val="0"/>
                        </a:spcBef>
                        <a:spcAft>
                          <a:spcPts val="0"/>
                        </a:spcAft>
                      </a:pPr>
                      <a:r>
                        <a:rPr lang="en-US" sz="1100" dirty="0" err="1">
                          <a:effectLst/>
                        </a:rPr>
                        <a:t>Wasima</a:t>
                      </a:r>
                      <a:r>
                        <a:rPr lang="en-US" sz="1100" dirty="0">
                          <a:effectLst/>
                        </a:rPr>
                        <a:t> </a:t>
                      </a:r>
                      <a:r>
                        <a:rPr lang="en-US" sz="1100" dirty="0" err="1">
                          <a:effectLst/>
                        </a:rPr>
                        <a:t>Saifi</a:t>
                      </a:r>
                      <a:endParaRPr lang="en-US" sz="1100" dirty="0">
                        <a:effectLst/>
                        <a:latin typeface="Century Gothic" panose="020B0502020202020204" pitchFamily="34" charset="0"/>
                        <a:ea typeface="Times New Roman" panose="02020603050405020304" pitchFamily="18" charset="0"/>
                        <a:cs typeface="Tahoma" panose="020B0604030504040204" pitchFamily="34" charset="0"/>
                      </a:endParaRPr>
                    </a:p>
                  </a:txBody>
                  <a:tcPr marL="43592" marR="43592" marT="0" marB="0"/>
                </a:tc>
                <a:extLst>
                  <a:ext uri="{0D108BD9-81ED-4DB2-BD59-A6C34878D82A}">
                    <a16:rowId xmlns:a16="http://schemas.microsoft.com/office/drawing/2014/main" val="137736438"/>
                  </a:ext>
                </a:extLst>
              </a:tr>
            </a:tbl>
          </a:graphicData>
        </a:graphic>
      </p:graphicFrame>
      <p:graphicFrame>
        <p:nvGraphicFramePr>
          <p:cNvPr id="3" name="Table 2"/>
          <p:cNvGraphicFramePr>
            <a:graphicFrameLocks noGrp="1"/>
          </p:cNvGraphicFramePr>
          <p:nvPr>
            <p:extLst>
              <p:ext uri="{D42A27DB-BD31-4B8C-83A1-F6EECF244321}">
                <p14:modId xmlns:p14="http://schemas.microsoft.com/office/powerpoint/2010/main" val="1369692016"/>
              </p:ext>
            </p:extLst>
          </p:nvPr>
        </p:nvGraphicFramePr>
        <p:xfrm>
          <a:off x="5257800" y="852419"/>
          <a:ext cx="3657600" cy="5848564"/>
        </p:xfrm>
        <a:graphic>
          <a:graphicData uri="http://schemas.openxmlformats.org/drawingml/2006/table">
            <a:tbl>
              <a:tblPr firstRow="1" firstCol="1" bandRow="1">
                <a:tableStyleId>{5C22544A-7EE6-4342-B048-85BDC9FD1C3A}</a:tableStyleId>
              </a:tblPr>
              <a:tblGrid>
                <a:gridCol w="728255">
                  <a:extLst>
                    <a:ext uri="{9D8B030D-6E8A-4147-A177-3AD203B41FA5}">
                      <a16:colId xmlns:a16="http://schemas.microsoft.com/office/drawing/2014/main" val="167936881"/>
                    </a:ext>
                  </a:extLst>
                </a:gridCol>
                <a:gridCol w="1718746">
                  <a:extLst>
                    <a:ext uri="{9D8B030D-6E8A-4147-A177-3AD203B41FA5}">
                      <a16:colId xmlns:a16="http://schemas.microsoft.com/office/drawing/2014/main" val="192613541"/>
                    </a:ext>
                  </a:extLst>
                </a:gridCol>
                <a:gridCol w="1210599">
                  <a:extLst>
                    <a:ext uri="{9D8B030D-6E8A-4147-A177-3AD203B41FA5}">
                      <a16:colId xmlns:a16="http://schemas.microsoft.com/office/drawing/2014/main" val="2572547744"/>
                    </a:ext>
                  </a:extLst>
                </a:gridCol>
              </a:tblGrid>
              <a:tr h="193817">
                <a:tc>
                  <a:txBody>
                    <a:bodyPr/>
                    <a:lstStyle/>
                    <a:p>
                      <a:pPr marL="0" marR="0">
                        <a:lnSpc>
                          <a:spcPct val="110000"/>
                        </a:lnSpc>
                        <a:spcBef>
                          <a:spcPts val="0"/>
                        </a:spcBef>
                        <a:spcAft>
                          <a:spcPts val="0"/>
                        </a:spcAft>
                      </a:pPr>
                      <a:r>
                        <a:rPr lang="en-US" sz="1100" dirty="0">
                          <a:effectLst/>
                        </a:rPr>
                        <a:t>24</a:t>
                      </a:r>
                      <a:endParaRPr lang="en-US" sz="1050" dirty="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tc>
                  <a:txBody>
                    <a:bodyPr/>
                    <a:lstStyle/>
                    <a:p>
                      <a:pPr marL="0" marR="0">
                        <a:lnSpc>
                          <a:spcPct val="110000"/>
                        </a:lnSpc>
                        <a:spcBef>
                          <a:spcPts val="0"/>
                        </a:spcBef>
                        <a:spcAft>
                          <a:spcPts val="0"/>
                        </a:spcAft>
                      </a:pPr>
                      <a:r>
                        <a:rPr lang="en-US" sz="1100">
                          <a:effectLst/>
                        </a:rPr>
                        <a:t>WWDOA</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tc>
                  <a:txBody>
                    <a:bodyPr/>
                    <a:lstStyle/>
                    <a:p>
                      <a:pPr marL="0" marR="0">
                        <a:lnSpc>
                          <a:spcPct val="110000"/>
                        </a:lnSpc>
                        <a:spcBef>
                          <a:spcPts val="0"/>
                        </a:spcBef>
                        <a:spcAft>
                          <a:spcPts val="0"/>
                        </a:spcAft>
                      </a:pPr>
                      <a:r>
                        <a:rPr lang="en-US" sz="1100">
                          <a:effectLst/>
                        </a:rPr>
                        <a:t>Suraya</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extLst>
                  <a:ext uri="{0D108BD9-81ED-4DB2-BD59-A6C34878D82A}">
                    <a16:rowId xmlns:a16="http://schemas.microsoft.com/office/drawing/2014/main" val="2159591569"/>
                  </a:ext>
                </a:extLst>
              </a:tr>
              <a:tr h="193817">
                <a:tc>
                  <a:txBody>
                    <a:bodyPr/>
                    <a:lstStyle/>
                    <a:p>
                      <a:pPr marL="0" marR="0">
                        <a:lnSpc>
                          <a:spcPct val="110000"/>
                        </a:lnSpc>
                        <a:spcBef>
                          <a:spcPts val="0"/>
                        </a:spcBef>
                        <a:spcAft>
                          <a:spcPts val="0"/>
                        </a:spcAft>
                      </a:pPr>
                      <a:r>
                        <a:rPr lang="en-US" sz="1100">
                          <a:effectLst/>
                        </a:rPr>
                        <a:t>25</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tc>
                  <a:txBody>
                    <a:bodyPr/>
                    <a:lstStyle/>
                    <a:p>
                      <a:pPr marL="0" marR="0">
                        <a:lnSpc>
                          <a:spcPct val="110000"/>
                        </a:lnSpc>
                        <a:spcBef>
                          <a:spcPts val="0"/>
                        </a:spcBef>
                        <a:spcAft>
                          <a:spcPts val="0"/>
                        </a:spcAft>
                      </a:pPr>
                      <a:r>
                        <a:rPr lang="en-US" sz="1100">
                          <a:effectLst/>
                        </a:rPr>
                        <a:t>UNODC</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tc>
                  <a:txBody>
                    <a:bodyPr/>
                    <a:lstStyle/>
                    <a:p>
                      <a:pPr marL="0" marR="0">
                        <a:lnSpc>
                          <a:spcPct val="110000"/>
                        </a:lnSpc>
                        <a:spcBef>
                          <a:spcPts val="0"/>
                        </a:spcBef>
                        <a:spcAft>
                          <a:spcPts val="0"/>
                        </a:spcAft>
                      </a:pPr>
                      <a:r>
                        <a:rPr lang="en-US" sz="1100">
                          <a:effectLst/>
                        </a:rPr>
                        <a:t>Sohail Ghourwal</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extLst>
                  <a:ext uri="{0D108BD9-81ED-4DB2-BD59-A6C34878D82A}">
                    <a16:rowId xmlns:a16="http://schemas.microsoft.com/office/drawing/2014/main" val="629313867"/>
                  </a:ext>
                </a:extLst>
              </a:tr>
              <a:tr h="193817">
                <a:tc>
                  <a:txBody>
                    <a:bodyPr/>
                    <a:lstStyle/>
                    <a:p>
                      <a:pPr marL="0" marR="0">
                        <a:lnSpc>
                          <a:spcPct val="110000"/>
                        </a:lnSpc>
                        <a:spcBef>
                          <a:spcPts val="0"/>
                        </a:spcBef>
                        <a:spcAft>
                          <a:spcPts val="0"/>
                        </a:spcAft>
                      </a:pPr>
                      <a:r>
                        <a:rPr lang="en-US" sz="1100">
                          <a:effectLst/>
                        </a:rPr>
                        <a:t>26</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tc>
                  <a:txBody>
                    <a:bodyPr/>
                    <a:lstStyle/>
                    <a:p>
                      <a:pPr marL="0" marR="0">
                        <a:lnSpc>
                          <a:spcPct val="110000"/>
                        </a:lnSpc>
                        <a:spcBef>
                          <a:spcPts val="0"/>
                        </a:spcBef>
                        <a:spcAft>
                          <a:spcPts val="0"/>
                        </a:spcAft>
                      </a:pPr>
                      <a:r>
                        <a:rPr lang="en-US" sz="1100">
                          <a:effectLst/>
                        </a:rPr>
                        <a:t>ACSFo</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tc>
                  <a:txBody>
                    <a:bodyPr/>
                    <a:lstStyle/>
                    <a:p>
                      <a:pPr marL="0" marR="0">
                        <a:lnSpc>
                          <a:spcPct val="110000"/>
                        </a:lnSpc>
                        <a:spcBef>
                          <a:spcPts val="0"/>
                        </a:spcBef>
                        <a:spcAft>
                          <a:spcPts val="0"/>
                        </a:spcAft>
                      </a:pPr>
                      <a:r>
                        <a:rPr lang="en-US" sz="1100">
                          <a:effectLst/>
                        </a:rPr>
                        <a:t>Hanifullah Wais</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extLst>
                  <a:ext uri="{0D108BD9-81ED-4DB2-BD59-A6C34878D82A}">
                    <a16:rowId xmlns:a16="http://schemas.microsoft.com/office/drawing/2014/main" val="1388054900"/>
                  </a:ext>
                </a:extLst>
              </a:tr>
              <a:tr h="193817">
                <a:tc>
                  <a:txBody>
                    <a:bodyPr/>
                    <a:lstStyle/>
                    <a:p>
                      <a:pPr marL="0" marR="0">
                        <a:lnSpc>
                          <a:spcPct val="110000"/>
                        </a:lnSpc>
                        <a:spcBef>
                          <a:spcPts val="0"/>
                        </a:spcBef>
                        <a:spcAft>
                          <a:spcPts val="0"/>
                        </a:spcAft>
                      </a:pPr>
                      <a:r>
                        <a:rPr lang="en-US" sz="1100">
                          <a:effectLst/>
                        </a:rPr>
                        <a:t>27</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tc>
                  <a:txBody>
                    <a:bodyPr/>
                    <a:lstStyle/>
                    <a:p>
                      <a:pPr marL="0" marR="0">
                        <a:lnSpc>
                          <a:spcPct val="110000"/>
                        </a:lnSpc>
                        <a:spcBef>
                          <a:spcPts val="0"/>
                        </a:spcBef>
                        <a:spcAft>
                          <a:spcPts val="0"/>
                        </a:spcAft>
                      </a:pPr>
                      <a:r>
                        <a:rPr lang="en-US" sz="1100">
                          <a:effectLst/>
                        </a:rPr>
                        <a:t>EPD</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tc>
                  <a:txBody>
                    <a:bodyPr/>
                    <a:lstStyle/>
                    <a:p>
                      <a:pPr marL="0" marR="0">
                        <a:lnSpc>
                          <a:spcPct val="110000"/>
                        </a:lnSpc>
                        <a:spcBef>
                          <a:spcPts val="0"/>
                        </a:spcBef>
                        <a:spcAft>
                          <a:spcPts val="0"/>
                        </a:spcAft>
                      </a:pPr>
                      <a:r>
                        <a:rPr lang="en-US" sz="1100">
                          <a:effectLst/>
                        </a:rPr>
                        <a:t>Khalid Siddiqi</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extLst>
                  <a:ext uri="{0D108BD9-81ED-4DB2-BD59-A6C34878D82A}">
                    <a16:rowId xmlns:a16="http://schemas.microsoft.com/office/drawing/2014/main" val="3514179389"/>
                  </a:ext>
                </a:extLst>
              </a:tr>
              <a:tr h="193817">
                <a:tc>
                  <a:txBody>
                    <a:bodyPr/>
                    <a:lstStyle/>
                    <a:p>
                      <a:pPr marL="0" marR="0">
                        <a:lnSpc>
                          <a:spcPct val="110000"/>
                        </a:lnSpc>
                        <a:spcBef>
                          <a:spcPts val="0"/>
                        </a:spcBef>
                        <a:spcAft>
                          <a:spcPts val="0"/>
                        </a:spcAft>
                      </a:pPr>
                      <a:r>
                        <a:rPr lang="en-US" sz="1100">
                          <a:effectLst/>
                        </a:rPr>
                        <a:t>28</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tc>
                  <a:txBody>
                    <a:bodyPr/>
                    <a:lstStyle/>
                    <a:p>
                      <a:pPr marL="0" marR="0">
                        <a:lnSpc>
                          <a:spcPct val="110000"/>
                        </a:lnSpc>
                        <a:spcBef>
                          <a:spcPts val="0"/>
                        </a:spcBef>
                        <a:spcAft>
                          <a:spcPts val="0"/>
                        </a:spcAft>
                      </a:pPr>
                      <a:r>
                        <a:rPr lang="en-US" sz="1100">
                          <a:effectLst/>
                        </a:rPr>
                        <a:t>IWA</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tc>
                  <a:txBody>
                    <a:bodyPr/>
                    <a:lstStyle/>
                    <a:p>
                      <a:pPr marL="0" marR="0">
                        <a:lnSpc>
                          <a:spcPct val="110000"/>
                        </a:lnSpc>
                        <a:spcBef>
                          <a:spcPts val="0"/>
                        </a:spcBef>
                        <a:spcAft>
                          <a:spcPts val="0"/>
                        </a:spcAft>
                      </a:pPr>
                      <a:r>
                        <a:rPr lang="en-US" sz="1100">
                          <a:effectLst/>
                        </a:rPr>
                        <a:t>Negina Barai</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extLst>
                  <a:ext uri="{0D108BD9-81ED-4DB2-BD59-A6C34878D82A}">
                    <a16:rowId xmlns:a16="http://schemas.microsoft.com/office/drawing/2014/main" val="2421632597"/>
                  </a:ext>
                </a:extLst>
              </a:tr>
              <a:tr h="193817">
                <a:tc>
                  <a:txBody>
                    <a:bodyPr/>
                    <a:lstStyle/>
                    <a:p>
                      <a:pPr marL="0" marR="0">
                        <a:lnSpc>
                          <a:spcPct val="110000"/>
                        </a:lnSpc>
                        <a:spcBef>
                          <a:spcPts val="0"/>
                        </a:spcBef>
                        <a:spcAft>
                          <a:spcPts val="0"/>
                        </a:spcAft>
                      </a:pPr>
                      <a:r>
                        <a:rPr lang="en-US" sz="1100">
                          <a:effectLst/>
                        </a:rPr>
                        <a:t>29</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tc>
                  <a:txBody>
                    <a:bodyPr/>
                    <a:lstStyle/>
                    <a:p>
                      <a:pPr marL="0" marR="0">
                        <a:lnSpc>
                          <a:spcPct val="110000"/>
                        </a:lnSpc>
                        <a:spcBef>
                          <a:spcPts val="0"/>
                        </a:spcBef>
                        <a:spcAft>
                          <a:spcPts val="0"/>
                        </a:spcAft>
                      </a:pPr>
                      <a:r>
                        <a:rPr lang="en-US" sz="1100">
                          <a:effectLst/>
                        </a:rPr>
                        <a:t>EPD</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tc>
                  <a:txBody>
                    <a:bodyPr/>
                    <a:lstStyle/>
                    <a:p>
                      <a:pPr marL="0" marR="0">
                        <a:lnSpc>
                          <a:spcPct val="110000"/>
                        </a:lnSpc>
                        <a:spcBef>
                          <a:spcPts val="0"/>
                        </a:spcBef>
                        <a:spcAft>
                          <a:spcPts val="0"/>
                        </a:spcAft>
                      </a:pPr>
                      <a:r>
                        <a:rPr lang="en-US" sz="1100">
                          <a:effectLst/>
                        </a:rPr>
                        <a:t>Sheila Qayumi</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extLst>
                  <a:ext uri="{0D108BD9-81ED-4DB2-BD59-A6C34878D82A}">
                    <a16:rowId xmlns:a16="http://schemas.microsoft.com/office/drawing/2014/main" val="3807489568"/>
                  </a:ext>
                </a:extLst>
              </a:tr>
              <a:tr h="193817">
                <a:tc>
                  <a:txBody>
                    <a:bodyPr/>
                    <a:lstStyle/>
                    <a:p>
                      <a:pPr marL="0" marR="0">
                        <a:lnSpc>
                          <a:spcPct val="110000"/>
                        </a:lnSpc>
                        <a:spcBef>
                          <a:spcPts val="0"/>
                        </a:spcBef>
                        <a:spcAft>
                          <a:spcPts val="0"/>
                        </a:spcAft>
                      </a:pPr>
                      <a:r>
                        <a:rPr lang="en-US" sz="1100">
                          <a:effectLst/>
                        </a:rPr>
                        <a:t>30</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tc>
                  <a:txBody>
                    <a:bodyPr/>
                    <a:lstStyle/>
                    <a:p>
                      <a:pPr marL="0" marR="0">
                        <a:lnSpc>
                          <a:spcPct val="110000"/>
                        </a:lnSpc>
                        <a:spcBef>
                          <a:spcPts val="0"/>
                        </a:spcBef>
                        <a:spcAft>
                          <a:spcPts val="0"/>
                        </a:spcAft>
                      </a:pPr>
                      <a:r>
                        <a:rPr lang="en-US" sz="1100">
                          <a:effectLst/>
                        </a:rPr>
                        <a:t>IWA</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tc>
                  <a:txBody>
                    <a:bodyPr/>
                    <a:lstStyle/>
                    <a:p>
                      <a:pPr marL="0" marR="0">
                        <a:lnSpc>
                          <a:spcPct val="110000"/>
                        </a:lnSpc>
                        <a:spcBef>
                          <a:spcPts val="0"/>
                        </a:spcBef>
                        <a:spcAft>
                          <a:spcPts val="0"/>
                        </a:spcAft>
                      </a:pPr>
                      <a:r>
                        <a:rPr lang="en-US" sz="1100">
                          <a:effectLst/>
                        </a:rPr>
                        <a:t>Ajmal Khaliqi</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extLst>
                  <a:ext uri="{0D108BD9-81ED-4DB2-BD59-A6C34878D82A}">
                    <a16:rowId xmlns:a16="http://schemas.microsoft.com/office/drawing/2014/main" val="618997451"/>
                  </a:ext>
                </a:extLst>
              </a:tr>
              <a:tr h="193817">
                <a:tc>
                  <a:txBody>
                    <a:bodyPr/>
                    <a:lstStyle/>
                    <a:p>
                      <a:pPr marL="0" marR="0">
                        <a:lnSpc>
                          <a:spcPct val="110000"/>
                        </a:lnSpc>
                        <a:spcBef>
                          <a:spcPts val="0"/>
                        </a:spcBef>
                        <a:spcAft>
                          <a:spcPts val="0"/>
                        </a:spcAft>
                      </a:pPr>
                      <a:r>
                        <a:rPr lang="en-US" sz="1100">
                          <a:effectLst/>
                        </a:rPr>
                        <a:t>31</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tc>
                  <a:txBody>
                    <a:bodyPr/>
                    <a:lstStyle/>
                    <a:p>
                      <a:pPr marL="0" marR="0">
                        <a:lnSpc>
                          <a:spcPct val="110000"/>
                        </a:lnSpc>
                        <a:spcBef>
                          <a:spcPts val="0"/>
                        </a:spcBef>
                        <a:spcAft>
                          <a:spcPts val="0"/>
                        </a:spcAft>
                      </a:pPr>
                      <a:r>
                        <a:rPr lang="en-US" sz="1100">
                          <a:effectLst/>
                        </a:rPr>
                        <a:t>IWA</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tc>
                  <a:txBody>
                    <a:bodyPr/>
                    <a:lstStyle/>
                    <a:p>
                      <a:pPr marL="0" marR="0">
                        <a:lnSpc>
                          <a:spcPct val="110000"/>
                        </a:lnSpc>
                        <a:spcBef>
                          <a:spcPts val="0"/>
                        </a:spcBef>
                        <a:spcAft>
                          <a:spcPts val="0"/>
                        </a:spcAft>
                      </a:pPr>
                      <a:r>
                        <a:rPr lang="en-US" sz="1100">
                          <a:effectLst/>
                        </a:rPr>
                        <a:t>Sajed Shokoyan</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extLst>
                  <a:ext uri="{0D108BD9-81ED-4DB2-BD59-A6C34878D82A}">
                    <a16:rowId xmlns:a16="http://schemas.microsoft.com/office/drawing/2014/main" val="3003680231"/>
                  </a:ext>
                </a:extLst>
              </a:tr>
              <a:tr h="193817">
                <a:tc>
                  <a:txBody>
                    <a:bodyPr/>
                    <a:lstStyle/>
                    <a:p>
                      <a:pPr marL="0" marR="0">
                        <a:lnSpc>
                          <a:spcPct val="110000"/>
                        </a:lnSpc>
                        <a:spcBef>
                          <a:spcPts val="0"/>
                        </a:spcBef>
                        <a:spcAft>
                          <a:spcPts val="0"/>
                        </a:spcAft>
                      </a:pPr>
                      <a:r>
                        <a:rPr lang="en-US" sz="1100">
                          <a:effectLst/>
                        </a:rPr>
                        <a:t>32</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tc>
                  <a:txBody>
                    <a:bodyPr/>
                    <a:lstStyle/>
                    <a:p>
                      <a:pPr marL="0" marR="0">
                        <a:lnSpc>
                          <a:spcPct val="110000"/>
                        </a:lnSpc>
                        <a:spcBef>
                          <a:spcPts val="0"/>
                        </a:spcBef>
                        <a:spcAft>
                          <a:spcPts val="0"/>
                        </a:spcAft>
                      </a:pPr>
                      <a:r>
                        <a:rPr lang="en-US" sz="1100">
                          <a:effectLst/>
                        </a:rPr>
                        <a:t>IWA</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tc>
                  <a:txBody>
                    <a:bodyPr/>
                    <a:lstStyle/>
                    <a:p>
                      <a:pPr marL="0" marR="0">
                        <a:lnSpc>
                          <a:spcPct val="110000"/>
                        </a:lnSpc>
                        <a:spcBef>
                          <a:spcPts val="0"/>
                        </a:spcBef>
                        <a:spcAft>
                          <a:spcPts val="0"/>
                        </a:spcAft>
                      </a:pPr>
                      <a:r>
                        <a:rPr lang="en-US" sz="1100">
                          <a:effectLst/>
                        </a:rPr>
                        <a:t>Abdul Qayum Aria</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extLst>
                  <a:ext uri="{0D108BD9-81ED-4DB2-BD59-A6C34878D82A}">
                    <a16:rowId xmlns:a16="http://schemas.microsoft.com/office/drawing/2014/main" val="2665739328"/>
                  </a:ext>
                </a:extLst>
              </a:tr>
              <a:tr h="284984">
                <a:tc>
                  <a:txBody>
                    <a:bodyPr/>
                    <a:lstStyle/>
                    <a:p>
                      <a:pPr marL="0" marR="0">
                        <a:lnSpc>
                          <a:spcPct val="110000"/>
                        </a:lnSpc>
                        <a:spcBef>
                          <a:spcPts val="0"/>
                        </a:spcBef>
                        <a:spcAft>
                          <a:spcPts val="0"/>
                        </a:spcAft>
                      </a:pPr>
                      <a:r>
                        <a:rPr lang="en-US" sz="1100">
                          <a:effectLst/>
                        </a:rPr>
                        <a:t>33</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tc>
                  <a:txBody>
                    <a:bodyPr/>
                    <a:lstStyle/>
                    <a:p>
                      <a:pPr marL="0" marR="0">
                        <a:lnSpc>
                          <a:spcPct val="110000"/>
                        </a:lnSpc>
                        <a:spcBef>
                          <a:spcPts val="0"/>
                        </a:spcBef>
                        <a:spcAft>
                          <a:spcPts val="0"/>
                        </a:spcAft>
                      </a:pPr>
                      <a:r>
                        <a:rPr lang="en-US" sz="1100">
                          <a:effectLst/>
                        </a:rPr>
                        <a:t>Administrative office President </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tc>
                  <a:txBody>
                    <a:bodyPr/>
                    <a:lstStyle/>
                    <a:p>
                      <a:pPr marL="0" marR="0">
                        <a:lnSpc>
                          <a:spcPct val="110000"/>
                        </a:lnSpc>
                        <a:spcBef>
                          <a:spcPts val="0"/>
                        </a:spcBef>
                        <a:spcAft>
                          <a:spcPts val="0"/>
                        </a:spcAft>
                      </a:pPr>
                      <a:r>
                        <a:rPr lang="en-US" sz="1100">
                          <a:effectLst/>
                        </a:rPr>
                        <a:t>Abdul Rahim Karim</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extLst>
                  <a:ext uri="{0D108BD9-81ED-4DB2-BD59-A6C34878D82A}">
                    <a16:rowId xmlns:a16="http://schemas.microsoft.com/office/drawing/2014/main" val="3173173789"/>
                  </a:ext>
                </a:extLst>
              </a:tr>
              <a:tr h="193817">
                <a:tc>
                  <a:txBody>
                    <a:bodyPr/>
                    <a:lstStyle/>
                    <a:p>
                      <a:pPr marL="0" marR="0">
                        <a:lnSpc>
                          <a:spcPct val="110000"/>
                        </a:lnSpc>
                        <a:spcBef>
                          <a:spcPts val="0"/>
                        </a:spcBef>
                        <a:spcAft>
                          <a:spcPts val="0"/>
                        </a:spcAft>
                      </a:pPr>
                      <a:r>
                        <a:rPr lang="en-US" sz="1100">
                          <a:effectLst/>
                        </a:rPr>
                        <a:t>34</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tc>
                  <a:txBody>
                    <a:bodyPr/>
                    <a:lstStyle/>
                    <a:p>
                      <a:pPr marL="0" marR="0">
                        <a:lnSpc>
                          <a:spcPct val="110000"/>
                        </a:lnSpc>
                        <a:spcBef>
                          <a:spcPts val="0"/>
                        </a:spcBef>
                        <a:spcAft>
                          <a:spcPts val="0"/>
                        </a:spcAft>
                      </a:pPr>
                      <a:r>
                        <a:rPr lang="en-US" sz="1100">
                          <a:effectLst/>
                        </a:rPr>
                        <a:t>GIZ</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tc>
                  <a:txBody>
                    <a:bodyPr/>
                    <a:lstStyle/>
                    <a:p>
                      <a:pPr marL="0" marR="0">
                        <a:lnSpc>
                          <a:spcPct val="110000"/>
                        </a:lnSpc>
                        <a:spcBef>
                          <a:spcPts val="0"/>
                        </a:spcBef>
                        <a:spcAft>
                          <a:spcPts val="0"/>
                        </a:spcAft>
                      </a:pPr>
                      <a:r>
                        <a:rPr lang="en-US" sz="1100">
                          <a:effectLst/>
                        </a:rPr>
                        <a:t>Katayoon</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extLst>
                  <a:ext uri="{0D108BD9-81ED-4DB2-BD59-A6C34878D82A}">
                    <a16:rowId xmlns:a16="http://schemas.microsoft.com/office/drawing/2014/main" val="1113014579"/>
                  </a:ext>
                </a:extLst>
              </a:tr>
              <a:tr h="193817">
                <a:tc>
                  <a:txBody>
                    <a:bodyPr/>
                    <a:lstStyle/>
                    <a:p>
                      <a:pPr marL="0" marR="0">
                        <a:lnSpc>
                          <a:spcPct val="110000"/>
                        </a:lnSpc>
                        <a:spcBef>
                          <a:spcPts val="0"/>
                        </a:spcBef>
                        <a:spcAft>
                          <a:spcPts val="0"/>
                        </a:spcAft>
                      </a:pPr>
                      <a:r>
                        <a:rPr lang="en-US" sz="1100">
                          <a:effectLst/>
                        </a:rPr>
                        <a:t>35</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tc>
                  <a:txBody>
                    <a:bodyPr/>
                    <a:lstStyle/>
                    <a:p>
                      <a:pPr marL="0" marR="0">
                        <a:lnSpc>
                          <a:spcPct val="110000"/>
                        </a:lnSpc>
                        <a:spcBef>
                          <a:spcPts val="0"/>
                        </a:spcBef>
                        <a:spcAft>
                          <a:spcPts val="0"/>
                        </a:spcAft>
                      </a:pPr>
                      <a:r>
                        <a:rPr lang="en-US" sz="1100">
                          <a:effectLst/>
                        </a:rPr>
                        <a:t>IWA</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tc>
                  <a:txBody>
                    <a:bodyPr/>
                    <a:lstStyle/>
                    <a:p>
                      <a:pPr marL="0" marR="0">
                        <a:lnSpc>
                          <a:spcPct val="110000"/>
                        </a:lnSpc>
                        <a:spcBef>
                          <a:spcPts val="0"/>
                        </a:spcBef>
                        <a:spcAft>
                          <a:spcPts val="0"/>
                        </a:spcAft>
                      </a:pPr>
                      <a:r>
                        <a:rPr lang="en-US" sz="1100">
                          <a:effectLst/>
                        </a:rPr>
                        <a:t>Sayed Ikram Afzali</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extLst>
                  <a:ext uri="{0D108BD9-81ED-4DB2-BD59-A6C34878D82A}">
                    <a16:rowId xmlns:a16="http://schemas.microsoft.com/office/drawing/2014/main" val="694088817"/>
                  </a:ext>
                </a:extLst>
              </a:tr>
              <a:tr h="193817">
                <a:tc>
                  <a:txBody>
                    <a:bodyPr/>
                    <a:lstStyle/>
                    <a:p>
                      <a:pPr marL="0" marR="0">
                        <a:lnSpc>
                          <a:spcPct val="110000"/>
                        </a:lnSpc>
                        <a:spcBef>
                          <a:spcPts val="0"/>
                        </a:spcBef>
                        <a:spcAft>
                          <a:spcPts val="0"/>
                        </a:spcAft>
                      </a:pPr>
                      <a:r>
                        <a:rPr lang="en-US" sz="1100">
                          <a:effectLst/>
                        </a:rPr>
                        <a:t>36</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tc>
                  <a:txBody>
                    <a:bodyPr/>
                    <a:lstStyle/>
                    <a:p>
                      <a:pPr marL="0" marR="0">
                        <a:lnSpc>
                          <a:spcPct val="110000"/>
                        </a:lnSpc>
                        <a:spcBef>
                          <a:spcPts val="0"/>
                        </a:spcBef>
                        <a:spcAft>
                          <a:spcPts val="0"/>
                        </a:spcAft>
                      </a:pPr>
                      <a:r>
                        <a:rPr lang="en-US" sz="1100">
                          <a:effectLst/>
                        </a:rPr>
                        <a:t>CoST- Afghanistan</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tc>
                  <a:txBody>
                    <a:bodyPr/>
                    <a:lstStyle/>
                    <a:p>
                      <a:pPr marL="0" marR="0">
                        <a:lnSpc>
                          <a:spcPct val="110000"/>
                        </a:lnSpc>
                        <a:spcBef>
                          <a:spcPts val="0"/>
                        </a:spcBef>
                        <a:spcAft>
                          <a:spcPts val="0"/>
                        </a:spcAft>
                      </a:pPr>
                      <a:r>
                        <a:rPr lang="en-US" sz="1100">
                          <a:effectLst/>
                        </a:rPr>
                        <a:t>Rafiullah Lodin </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extLst>
                  <a:ext uri="{0D108BD9-81ED-4DB2-BD59-A6C34878D82A}">
                    <a16:rowId xmlns:a16="http://schemas.microsoft.com/office/drawing/2014/main" val="1892424319"/>
                  </a:ext>
                </a:extLst>
              </a:tr>
              <a:tr h="193817">
                <a:tc>
                  <a:txBody>
                    <a:bodyPr/>
                    <a:lstStyle/>
                    <a:p>
                      <a:pPr marL="0" marR="0">
                        <a:lnSpc>
                          <a:spcPct val="110000"/>
                        </a:lnSpc>
                        <a:spcBef>
                          <a:spcPts val="0"/>
                        </a:spcBef>
                        <a:spcAft>
                          <a:spcPts val="0"/>
                        </a:spcAft>
                      </a:pPr>
                      <a:r>
                        <a:rPr lang="en-US" sz="1100">
                          <a:effectLst/>
                        </a:rPr>
                        <a:t>37</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tc>
                  <a:txBody>
                    <a:bodyPr/>
                    <a:lstStyle/>
                    <a:p>
                      <a:pPr marL="0" marR="0">
                        <a:lnSpc>
                          <a:spcPct val="110000"/>
                        </a:lnSpc>
                        <a:spcBef>
                          <a:spcPts val="0"/>
                        </a:spcBef>
                        <a:spcAft>
                          <a:spcPts val="0"/>
                        </a:spcAft>
                      </a:pPr>
                      <a:r>
                        <a:rPr lang="en-US" sz="1100">
                          <a:effectLst/>
                        </a:rPr>
                        <a:t>AJO</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tc>
                  <a:txBody>
                    <a:bodyPr/>
                    <a:lstStyle/>
                    <a:p>
                      <a:pPr marL="0" marR="0">
                        <a:lnSpc>
                          <a:spcPct val="110000"/>
                        </a:lnSpc>
                        <a:spcBef>
                          <a:spcPts val="0"/>
                        </a:spcBef>
                        <a:spcAft>
                          <a:spcPts val="0"/>
                        </a:spcAft>
                      </a:pPr>
                      <a:r>
                        <a:rPr lang="en-US" sz="1100">
                          <a:effectLst/>
                        </a:rPr>
                        <a:t>Lailuma Nasiri</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extLst>
                  <a:ext uri="{0D108BD9-81ED-4DB2-BD59-A6C34878D82A}">
                    <a16:rowId xmlns:a16="http://schemas.microsoft.com/office/drawing/2014/main" val="828117678"/>
                  </a:ext>
                </a:extLst>
              </a:tr>
              <a:tr h="284984">
                <a:tc>
                  <a:txBody>
                    <a:bodyPr/>
                    <a:lstStyle/>
                    <a:p>
                      <a:pPr marL="0" marR="0">
                        <a:lnSpc>
                          <a:spcPct val="110000"/>
                        </a:lnSpc>
                        <a:spcBef>
                          <a:spcPts val="0"/>
                        </a:spcBef>
                        <a:spcAft>
                          <a:spcPts val="0"/>
                        </a:spcAft>
                      </a:pPr>
                      <a:r>
                        <a:rPr lang="en-US" sz="1100">
                          <a:effectLst/>
                        </a:rPr>
                        <a:t>38</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tc>
                  <a:txBody>
                    <a:bodyPr/>
                    <a:lstStyle/>
                    <a:p>
                      <a:pPr marL="0" marR="0">
                        <a:lnSpc>
                          <a:spcPct val="110000"/>
                        </a:lnSpc>
                        <a:spcBef>
                          <a:spcPts val="0"/>
                        </a:spcBef>
                        <a:spcAft>
                          <a:spcPts val="0"/>
                        </a:spcAft>
                      </a:pPr>
                      <a:r>
                        <a:rPr lang="en-US" sz="1100">
                          <a:effectLst/>
                        </a:rPr>
                        <a:t>CoST</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tc>
                  <a:txBody>
                    <a:bodyPr/>
                    <a:lstStyle/>
                    <a:p>
                      <a:pPr marL="0" marR="0">
                        <a:lnSpc>
                          <a:spcPct val="110000"/>
                        </a:lnSpc>
                        <a:spcBef>
                          <a:spcPts val="0"/>
                        </a:spcBef>
                        <a:spcAft>
                          <a:spcPts val="0"/>
                        </a:spcAft>
                      </a:pPr>
                      <a:r>
                        <a:rPr lang="en-US" sz="1100">
                          <a:effectLst/>
                        </a:rPr>
                        <a:t>Sebghatullah Karimi </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extLst>
                  <a:ext uri="{0D108BD9-81ED-4DB2-BD59-A6C34878D82A}">
                    <a16:rowId xmlns:a16="http://schemas.microsoft.com/office/drawing/2014/main" val="1845714239"/>
                  </a:ext>
                </a:extLst>
              </a:tr>
              <a:tr h="287272">
                <a:tc>
                  <a:txBody>
                    <a:bodyPr/>
                    <a:lstStyle/>
                    <a:p>
                      <a:pPr marL="0" marR="0">
                        <a:lnSpc>
                          <a:spcPct val="110000"/>
                        </a:lnSpc>
                        <a:spcBef>
                          <a:spcPts val="0"/>
                        </a:spcBef>
                        <a:spcAft>
                          <a:spcPts val="0"/>
                        </a:spcAft>
                      </a:pPr>
                      <a:r>
                        <a:rPr lang="en-US" sz="1100">
                          <a:effectLst/>
                        </a:rPr>
                        <a:t>39</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tc>
                  <a:txBody>
                    <a:bodyPr/>
                    <a:lstStyle/>
                    <a:p>
                      <a:pPr marL="0" marR="0">
                        <a:lnSpc>
                          <a:spcPct val="110000"/>
                        </a:lnSpc>
                        <a:spcBef>
                          <a:spcPts val="0"/>
                        </a:spcBef>
                        <a:spcAft>
                          <a:spcPts val="0"/>
                        </a:spcAft>
                      </a:pPr>
                      <a:r>
                        <a:rPr lang="en-US" sz="1100">
                          <a:effectLst/>
                        </a:rPr>
                        <a:t>Afghanistan Independent Bar Association </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tc>
                  <a:txBody>
                    <a:bodyPr/>
                    <a:lstStyle/>
                    <a:p>
                      <a:pPr marL="0" marR="0">
                        <a:lnSpc>
                          <a:spcPct val="110000"/>
                        </a:lnSpc>
                        <a:spcBef>
                          <a:spcPts val="0"/>
                        </a:spcBef>
                        <a:spcAft>
                          <a:spcPts val="0"/>
                        </a:spcAft>
                      </a:pPr>
                      <a:r>
                        <a:rPr lang="en-US" sz="1100">
                          <a:effectLst/>
                        </a:rPr>
                        <a:t>Zahra Kohi</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extLst>
                  <a:ext uri="{0D108BD9-81ED-4DB2-BD59-A6C34878D82A}">
                    <a16:rowId xmlns:a16="http://schemas.microsoft.com/office/drawing/2014/main" val="2136770709"/>
                  </a:ext>
                </a:extLst>
              </a:tr>
              <a:tr h="193817">
                <a:tc>
                  <a:txBody>
                    <a:bodyPr/>
                    <a:lstStyle/>
                    <a:p>
                      <a:pPr marL="0" marR="0">
                        <a:lnSpc>
                          <a:spcPct val="110000"/>
                        </a:lnSpc>
                        <a:spcBef>
                          <a:spcPts val="0"/>
                        </a:spcBef>
                        <a:spcAft>
                          <a:spcPts val="0"/>
                        </a:spcAft>
                      </a:pPr>
                      <a:r>
                        <a:rPr lang="en-US" sz="1100">
                          <a:effectLst/>
                        </a:rPr>
                        <a:t>40</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tc>
                  <a:txBody>
                    <a:bodyPr/>
                    <a:lstStyle/>
                    <a:p>
                      <a:pPr marL="0" marR="0">
                        <a:lnSpc>
                          <a:spcPct val="110000"/>
                        </a:lnSpc>
                        <a:spcBef>
                          <a:spcPts val="0"/>
                        </a:spcBef>
                        <a:spcAft>
                          <a:spcPts val="0"/>
                        </a:spcAft>
                      </a:pPr>
                      <a:r>
                        <a:rPr lang="en-US" sz="1100">
                          <a:effectLst/>
                        </a:rPr>
                        <a:t>WADAN</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tc>
                  <a:txBody>
                    <a:bodyPr/>
                    <a:lstStyle/>
                    <a:p>
                      <a:pPr marL="0" marR="0">
                        <a:lnSpc>
                          <a:spcPct val="110000"/>
                        </a:lnSpc>
                        <a:spcBef>
                          <a:spcPts val="0"/>
                        </a:spcBef>
                        <a:spcAft>
                          <a:spcPts val="0"/>
                        </a:spcAft>
                      </a:pPr>
                      <a:r>
                        <a:rPr lang="en-US" sz="1100">
                          <a:effectLst/>
                        </a:rPr>
                        <a:t>M.Afzal </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extLst>
                  <a:ext uri="{0D108BD9-81ED-4DB2-BD59-A6C34878D82A}">
                    <a16:rowId xmlns:a16="http://schemas.microsoft.com/office/drawing/2014/main" val="349506230"/>
                  </a:ext>
                </a:extLst>
              </a:tr>
              <a:tr h="193817">
                <a:tc>
                  <a:txBody>
                    <a:bodyPr/>
                    <a:lstStyle/>
                    <a:p>
                      <a:pPr marL="0" marR="0">
                        <a:lnSpc>
                          <a:spcPct val="110000"/>
                        </a:lnSpc>
                        <a:spcBef>
                          <a:spcPts val="0"/>
                        </a:spcBef>
                        <a:spcAft>
                          <a:spcPts val="0"/>
                        </a:spcAft>
                      </a:pPr>
                      <a:r>
                        <a:rPr lang="en-US" sz="1100">
                          <a:effectLst/>
                        </a:rPr>
                        <a:t>41</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tc>
                  <a:txBody>
                    <a:bodyPr/>
                    <a:lstStyle/>
                    <a:p>
                      <a:pPr marL="0" marR="0">
                        <a:lnSpc>
                          <a:spcPct val="110000"/>
                        </a:lnSpc>
                        <a:spcBef>
                          <a:spcPts val="0"/>
                        </a:spcBef>
                        <a:spcAft>
                          <a:spcPts val="0"/>
                        </a:spcAft>
                      </a:pPr>
                      <a:r>
                        <a:rPr lang="en-US" sz="1100">
                          <a:effectLst/>
                        </a:rPr>
                        <a:t>BINA </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tc>
                  <a:txBody>
                    <a:bodyPr/>
                    <a:lstStyle/>
                    <a:p>
                      <a:pPr marL="0" marR="0">
                        <a:lnSpc>
                          <a:spcPct val="110000"/>
                        </a:lnSpc>
                        <a:spcBef>
                          <a:spcPts val="0"/>
                        </a:spcBef>
                        <a:spcAft>
                          <a:spcPts val="0"/>
                        </a:spcAft>
                      </a:pPr>
                      <a:r>
                        <a:rPr lang="en-US" sz="1100">
                          <a:effectLst/>
                        </a:rPr>
                        <a:t>Mirwais Alizai </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extLst>
                  <a:ext uri="{0D108BD9-81ED-4DB2-BD59-A6C34878D82A}">
                    <a16:rowId xmlns:a16="http://schemas.microsoft.com/office/drawing/2014/main" val="1284254246"/>
                  </a:ext>
                </a:extLst>
              </a:tr>
              <a:tr h="287272">
                <a:tc>
                  <a:txBody>
                    <a:bodyPr/>
                    <a:lstStyle/>
                    <a:p>
                      <a:pPr marL="0" marR="0">
                        <a:lnSpc>
                          <a:spcPct val="110000"/>
                        </a:lnSpc>
                        <a:spcBef>
                          <a:spcPts val="0"/>
                        </a:spcBef>
                        <a:spcAft>
                          <a:spcPts val="0"/>
                        </a:spcAft>
                      </a:pPr>
                      <a:r>
                        <a:rPr lang="en-US" sz="1100">
                          <a:effectLst/>
                        </a:rPr>
                        <a:t>42</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tc>
                  <a:txBody>
                    <a:bodyPr/>
                    <a:lstStyle/>
                    <a:p>
                      <a:pPr marL="0" marR="0">
                        <a:lnSpc>
                          <a:spcPct val="110000"/>
                        </a:lnSpc>
                        <a:spcBef>
                          <a:spcPts val="0"/>
                        </a:spcBef>
                        <a:spcAft>
                          <a:spcPts val="0"/>
                        </a:spcAft>
                      </a:pPr>
                      <a:r>
                        <a:rPr lang="en-US" sz="1100">
                          <a:effectLst/>
                        </a:rPr>
                        <a:t>ACBAR</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tc>
                  <a:txBody>
                    <a:bodyPr/>
                    <a:lstStyle/>
                    <a:p>
                      <a:pPr marL="0" marR="0">
                        <a:lnSpc>
                          <a:spcPct val="110000"/>
                        </a:lnSpc>
                        <a:spcBef>
                          <a:spcPts val="0"/>
                        </a:spcBef>
                        <a:spcAft>
                          <a:spcPts val="0"/>
                        </a:spcAft>
                      </a:pPr>
                      <a:r>
                        <a:rPr lang="en-US" sz="1100">
                          <a:effectLst/>
                        </a:rPr>
                        <a:t>Abdul Wasay Hewadmal</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extLst>
                  <a:ext uri="{0D108BD9-81ED-4DB2-BD59-A6C34878D82A}">
                    <a16:rowId xmlns:a16="http://schemas.microsoft.com/office/drawing/2014/main" val="445130979"/>
                  </a:ext>
                </a:extLst>
              </a:tr>
              <a:tr h="180569">
                <a:tc>
                  <a:txBody>
                    <a:bodyPr/>
                    <a:lstStyle/>
                    <a:p>
                      <a:pPr marL="0" marR="0">
                        <a:lnSpc>
                          <a:spcPct val="110000"/>
                        </a:lnSpc>
                        <a:spcBef>
                          <a:spcPts val="0"/>
                        </a:spcBef>
                        <a:spcAft>
                          <a:spcPts val="0"/>
                        </a:spcAft>
                      </a:pPr>
                      <a:r>
                        <a:rPr lang="en-US" sz="1100">
                          <a:effectLst/>
                        </a:rPr>
                        <a:t>43</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tc>
                  <a:txBody>
                    <a:bodyPr/>
                    <a:lstStyle/>
                    <a:p>
                      <a:pPr marL="0" marR="0">
                        <a:lnSpc>
                          <a:spcPct val="110000"/>
                        </a:lnSpc>
                        <a:spcBef>
                          <a:spcPts val="0"/>
                        </a:spcBef>
                        <a:spcAft>
                          <a:spcPts val="0"/>
                        </a:spcAft>
                      </a:pPr>
                      <a:r>
                        <a:rPr lang="en-US" sz="1100">
                          <a:effectLst/>
                        </a:rPr>
                        <a:t>ACBAR </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tc>
                  <a:txBody>
                    <a:bodyPr/>
                    <a:lstStyle/>
                    <a:p>
                      <a:pPr marL="0" marR="0">
                        <a:lnSpc>
                          <a:spcPct val="110000"/>
                        </a:lnSpc>
                        <a:spcBef>
                          <a:spcPts val="0"/>
                        </a:spcBef>
                        <a:spcAft>
                          <a:spcPts val="0"/>
                        </a:spcAft>
                      </a:pPr>
                      <a:r>
                        <a:rPr lang="en-US" sz="1100">
                          <a:effectLst/>
                        </a:rPr>
                        <a:t>Abdul Hay</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extLst>
                  <a:ext uri="{0D108BD9-81ED-4DB2-BD59-A6C34878D82A}">
                    <a16:rowId xmlns:a16="http://schemas.microsoft.com/office/drawing/2014/main" val="646509146"/>
                  </a:ext>
                </a:extLst>
              </a:tr>
              <a:tr h="193817">
                <a:tc>
                  <a:txBody>
                    <a:bodyPr/>
                    <a:lstStyle/>
                    <a:p>
                      <a:pPr marL="0" marR="0">
                        <a:lnSpc>
                          <a:spcPct val="110000"/>
                        </a:lnSpc>
                        <a:spcBef>
                          <a:spcPts val="0"/>
                        </a:spcBef>
                        <a:spcAft>
                          <a:spcPts val="0"/>
                        </a:spcAft>
                      </a:pPr>
                      <a:r>
                        <a:rPr lang="en-US" sz="1100">
                          <a:effectLst/>
                        </a:rPr>
                        <a:t>44</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tc>
                  <a:txBody>
                    <a:bodyPr/>
                    <a:lstStyle/>
                    <a:p>
                      <a:pPr marL="0" marR="0">
                        <a:lnSpc>
                          <a:spcPct val="110000"/>
                        </a:lnSpc>
                        <a:spcBef>
                          <a:spcPts val="0"/>
                        </a:spcBef>
                        <a:spcAft>
                          <a:spcPts val="0"/>
                        </a:spcAft>
                      </a:pPr>
                      <a:r>
                        <a:rPr lang="en-US" sz="1100">
                          <a:effectLst/>
                        </a:rPr>
                        <a:t>Dr. Fareed Asmand </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tc>
                  <a:txBody>
                    <a:bodyPr/>
                    <a:lstStyle/>
                    <a:p>
                      <a:pPr marL="0" marR="0">
                        <a:lnSpc>
                          <a:spcPct val="110000"/>
                        </a:lnSpc>
                        <a:spcBef>
                          <a:spcPts val="0"/>
                        </a:spcBef>
                        <a:spcAft>
                          <a:spcPts val="0"/>
                        </a:spcAft>
                      </a:pPr>
                      <a:r>
                        <a:rPr lang="en-US" sz="1100">
                          <a:effectLst/>
                        </a:rPr>
                        <a:t>AHDS</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extLst>
                  <a:ext uri="{0D108BD9-81ED-4DB2-BD59-A6C34878D82A}">
                    <a16:rowId xmlns:a16="http://schemas.microsoft.com/office/drawing/2014/main" val="215583317"/>
                  </a:ext>
                </a:extLst>
              </a:tr>
              <a:tr h="193817">
                <a:tc>
                  <a:txBody>
                    <a:bodyPr/>
                    <a:lstStyle/>
                    <a:p>
                      <a:pPr marL="0" marR="0">
                        <a:lnSpc>
                          <a:spcPct val="110000"/>
                        </a:lnSpc>
                        <a:spcBef>
                          <a:spcPts val="0"/>
                        </a:spcBef>
                        <a:spcAft>
                          <a:spcPts val="0"/>
                        </a:spcAft>
                      </a:pPr>
                      <a:r>
                        <a:rPr lang="en-US" sz="1100">
                          <a:effectLst/>
                        </a:rPr>
                        <a:t>45</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tc>
                  <a:txBody>
                    <a:bodyPr/>
                    <a:lstStyle/>
                    <a:p>
                      <a:pPr marL="0" marR="0">
                        <a:lnSpc>
                          <a:spcPct val="110000"/>
                        </a:lnSpc>
                        <a:spcBef>
                          <a:spcPts val="0"/>
                        </a:spcBef>
                        <a:spcAft>
                          <a:spcPts val="0"/>
                        </a:spcAft>
                      </a:pPr>
                      <a:r>
                        <a:rPr lang="en-US" sz="1100">
                          <a:effectLst/>
                        </a:rPr>
                        <a:t>Ainudin Bahodury</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tc>
                  <a:txBody>
                    <a:bodyPr/>
                    <a:lstStyle/>
                    <a:p>
                      <a:pPr marL="0" marR="0">
                        <a:lnSpc>
                          <a:spcPct val="110000"/>
                        </a:lnSpc>
                        <a:spcBef>
                          <a:spcPts val="0"/>
                        </a:spcBef>
                        <a:spcAft>
                          <a:spcPts val="0"/>
                        </a:spcAft>
                      </a:pPr>
                      <a:r>
                        <a:rPr lang="en-US" sz="1100">
                          <a:effectLst/>
                        </a:rPr>
                        <a:t>AJSC</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extLst>
                  <a:ext uri="{0D108BD9-81ED-4DB2-BD59-A6C34878D82A}">
                    <a16:rowId xmlns:a16="http://schemas.microsoft.com/office/drawing/2014/main" val="3909266367"/>
                  </a:ext>
                </a:extLst>
              </a:tr>
              <a:tr h="193817">
                <a:tc>
                  <a:txBody>
                    <a:bodyPr/>
                    <a:lstStyle/>
                    <a:p>
                      <a:pPr marL="0" marR="0">
                        <a:lnSpc>
                          <a:spcPct val="110000"/>
                        </a:lnSpc>
                        <a:spcBef>
                          <a:spcPts val="0"/>
                        </a:spcBef>
                        <a:spcAft>
                          <a:spcPts val="0"/>
                        </a:spcAft>
                      </a:pPr>
                      <a:r>
                        <a:rPr lang="en-US" sz="1100">
                          <a:effectLst/>
                        </a:rPr>
                        <a:t>46</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tc>
                  <a:txBody>
                    <a:bodyPr/>
                    <a:lstStyle/>
                    <a:p>
                      <a:pPr marL="0" marR="0">
                        <a:lnSpc>
                          <a:spcPct val="110000"/>
                        </a:lnSpc>
                        <a:spcBef>
                          <a:spcPts val="0"/>
                        </a:spcBef>
                        <a:spcAft>
                          <a:spcPts val="0"/>
                        </a:spcAft>
                      </a:pPr>
                      <a:r>
                        <a:rPr lang="en-US" sz="1100">
                          <a:effectLst/>
                        </a:rPr>
                        <a:t>Qudratullah Amin </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tc>
                  <a:txBody>
                    <a:bodyPr/>
                    <a:lstStyle/>
                    <a:p>
                      <a:pPr marL="0" marR="0">
                        <a:lnSpc>
                          <a:spcPct val="110000"/>
                        </a:lnSpc>
                        <a:spcBef>
                          <a:spcPts val="0"/>
                        </a:spcBef>
                        <a:spcAft>
                          <a:spcPts val="0"/>
                        </a:spcAft>
                      </a:pPr>
                      <a:r>
                        <a:rPr lang="en-US" sz="1100">
                          <a:effectLst/>
                        </a:rPr>
                        <a:t>SDO</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extLst>
                  <a:ext uri="{0D108BD9-81ED-4DB2-BD59-A6C34878D82A}">
                    <a16:rowId xmlns:a16="http://schemas.microsoft.com/office/drawing/2014/main" val="4180029205"/>
                  </a:ext>
                </a:extLst>
              </a:tr>
              <a:tr h="284984">
                <a:tc>
                  <a:txBody>
                    <a:bodyPr/>
                    <a:lstStyle/>
                    <a:p>
                      <a:pPr marL="0" marR="0">
                        <a:lnSpc>
                          <a:spcPct val="110000"/>
                        </a:lnSpc>
                        <a:spcBef>
                          <a:spcPts val="0"/>
                        </a:spcBef>
                        <a:spcAft>
                          <a:spcPts val="0"/>
                        </a:spcAft>
                      </a:pPr>
                      <a:r>
                        <a:rPr lang="en-US" sz="1100">
                          <a:effectLst/>
                        </a:rPr>
                        <a:t>47</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tc>
                  <a:txBody>
                    <a:bodyPr/>
                    <a:lstStyle/>
                    <a:p>
                      <a:pPr marL="0" marR="0">
                        <a:lnSpc>
                          <a:spcPct val="110000"/>
                        </a:lnSpc>
                        <a:spcBef>
                          <a:spcPts val="0"/>
                        </a:spcBef>
                        <a:spcAft>
                          <a:spcPts val="0"/>
                        </a:spcAft>
                      </a:pPr>
                      <a:r>
                        <a:rPr lang="en-US" sz="1100">
                          <a:effectLst/>
                        </a:rPr>
                        <a:t>Mohammad Qayoum Ebrahimi</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tc>
                  <a:txBody>
                    <a:bodyPr/>
                    <a:lstStyle/>
                    <a:p>
                      <a:pPr marL="0" marR="0">
                        <a:lnSpc>
                          <a:spcPct val="110000"/>
                        </a:lnSpc>
                        <a:spcBef>
                          <a:spcPts val="0"/>
                        </a:spcBef>
                        <a:spcAft>
                          <a:spcPts val="0"/>
                        </a:spcAft>
                      </a:pPr>
                      <a:r>
                        <a:rPr lang="en-US" sz="1100">
                          <a:effectLst/>
                        </a:rPr>
                        <a:t>CSHRN</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extLst>
                  <a:ext uri="{0D108BD9-81ED-4DB2-BD59-A6C34878D82A}">
                    <a16:rowId xmlns:a16="http://schemas.microsoft.com/office/drawing/2014/main" val="4267323822"/>
                  </a:ext>
                </a:extLst>
              </a:tr>
              <a:tr h="193817">
                <a:tc>
                  <a:txBody>
                    <a:bodyPr/>
                    <a:lstStyle/>
                    <a:p>
                      <a:pPr marL="0" marR="0">
                        <a:lnSpc>
                          <a:spcPct val="110000"/>
                        </a:lnSpc>
                        <a:spcBef>
                          <a:spcPts val="0"/>
                        </a:spcBef>
                        <a:spcAft>
                          <a:spcPts val="0"/>
                        </a:spcAft>
                      </a:pPr>
                      <a:r>
                        <a:rPr lang="en-US" sz="1100">
                          <a:effectLst/>
                        </a:rPr>
                        <a:t>48</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tc>
                  <a:txBody>
                    <a:bodyPr/>
                    <a:lstStyle/>
                    <a:p>
                      <a:pPr marL="0" marR="0">
                        <a:lnSpc>
                          <a:spcPct val="110000"/>
                        </a:lnSpc>
                        <a:spcBef>
                          <a:spcPts val="0"/>
                        </a:spcBef>
                        <a:spcAft>
                          <a:spcPts val="0"/>
                        </a:spcAft>
                      </a:pPr>
                      <a:r>
                        <a:rPr lang="en-US" sz="1100">
                          <a:effectLst/>
                        </a:rPr>
                        <a:t>Wahidullah Azizi</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tc>
                  <a:txBody>
                    <a:bodyPr/>
                    <a:lstStyle/>
                    <a:p>
                      <a:pPr marL="0" marR="0">
                        <a:lnSpc>
                          <a:spcPct val="110000"/>
                        </a:lnSpc>
                        <a:spcBef>
                          <a:spcPts val="0"/>
                        </a:spcBef>
                        <a:spcAft>
                          <a:spcPts val="0"/>
                        </a:spcAft>
                      </a:pPr>
                      <a:r>
                        <a:rPr lang="en-US" sz="1100">
                          <a:effectLst/>
                        </a:rPr>
                        <a:t>IWA</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extLst>
                  <a:ext uri="{0D108BD9-81ED-4DB2-BD59-A6C34878D82A}">
                    <a16:rowId xmlns:a16="http://schemas.microsoft.com/office/drawing/2014/main" val="2412831790"/>
                  </a:ext>
                </a:extLst>
              </a:tr>
              <a:tr h="193817">
                <a:tc>
                  <a:txBody>
                    <a:bodyPr/>
                    <a:lstStyle/>
                    <a:p>
                      <a:pPr marL="0" marR="0">
                        <a:lnSpc>
                          <a:spcPct val="110000"/>
                        </a:lnSpc>
                        <a:spcBef>
                          <a:spcPts val="0"/>
                        </a:spcBef>
                        <a:spcAft>
                          <a:spcPts val="0"/>
                        </a:spcAft>
                      </a:pPr>
                      <a:r>
                        <a:rPr lang="en-US" sz="1100">
                          <a:effectLst/>
                        </a:rPr>
                        <a:t>49</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tc>
                  <a:txBody>
                    <a:bodyPr/>
                    <a:lstStyle/>
                    <a:p>
                      <a:pPr marL="0" marR="0">
                        <a:lnSpc>
                          <a:spcPct val="110000"/>
                        </a:lnSpc>
                        <a:spcBef>
                          <a:spcPts val="0"/>
                        </a:spcBef>
                        <a:spcAft>
                          <a:spcPts val="0"/>
                        </a:spcAft>
                      </a:pPr>
                      <a:r>
                        <a:rPr lang="en-US" sz="1100">
                          <a:effectLst/>
                        </a:rPr>
                        <a:t>Eng Asadullah Wafa</a:t>
                      </a:r>
                      <a:endParaRPr lang="en-US" sz="105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tc>
                  <a:txBody>
                    <a:bodyPr/>
                    <a:lstStyle/>
                    <a:p>
                      <a:pPr marL="0" marR="0">
                        <a:lnSpc>
                          <a:spcPct val="110000"/>
                        </a:lnSpc>
                        <a:spcBef>
                          <a:spcPts val="0"/>
                        </a:spcBef>
                        <a:spcAft>
                          <a:spcPts val="0"/>
                        </a:spcAft>
                      </a:pPr>
                      <a:r>
                        <a:rPr lang="en-US" sz="1100" dirty="0">
                          <a:effectLst/>
                        </a:rPr>
                        <a:t>SWABAC</a:t>
                      </a:r>
                      <a:endParaRPr lang="en-US" sz="1050" dirty="0">
                        <a:effectLst/>
                        <a:latin typeface="Century Gothic" panose="020B0502020202020204" pitchFamily="34" charset="0"/>
                        <a:ea typeface="Times New Roman" panose="02020603050405020304" pitchFamily="18" charset="0"/>
                        <a:cs typeface="Tahoma" panose="020B0604030504040204" pitchFamily="34" charset="0"/>
                      </a:endParaRPr>
                    </a:p>
                  </a:txBody>
                  <a:tcPr marL="42064" marR="42064" marT="0" marB="0"/>
                </a:tc>
                <a:extLst>
                  <a:ext uri="{0D108BD9-81ED-4DB2-BD59-A6C34878D82A}">
                    <a16:rowId xmlns:a16="http://schemas.microsoft.com/office/drawing/2014/main" val="3821065810"/>
                  </a:ext>
                </a:extLst>
              </a:tr>
            </a:tbl>
          </a:graphicData>
        </a:graphic>
      </p:graphicFrame>
      <p:sp>
        <p:nvSpPr>
          <p:cNvPr id="4" name="TextBox 3"/>
          <p:cNvSpPr txBox="1"/>
          <p:nvPr/>
        </p:nvSpPr>
        <p:spPr>
          <a:xfrm>
            <a:off x="2895600" y="228600"/>
            <a:ext cx="5410200" cy="461665"/>
          </a:xfrm>
          <a:prstGeom prst="rect">
            <a:avLst/>
          </a:prstGeom>
          <a:noFill/>
        </p:spPr>
        <p:txBody>
          <a:bodyPr wrap="square" rtlCol="0">
            <a:spAutoFit/>
          </a:bodyPr>
          <a:lstStyle/>
          <a:p>
            <a:r>
              <a:rPr lang="en-US" sz="2400" dirty="0" smtClean="0"/>
              <a:t>Participants </a:t>
            </a:r>
            <a:endParaRPr lang="en-US" sz="2400" dirty="0"/>
          </a:p>
        </p:txBody>
      </p:sp>
    </p:spTree>
    <p:extLst>
      <p:ext uri="{BB962C8B-B14F-4D97-AF65-F5344CB8AC3E}">
        <p14:creationId xmlns:p14="http://schemas.microsoft.com/office/powerpoint/2010/main" val="20221534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81000" y="76200"/>
            <a:ext cx="7669148" cy="11430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dirty="0" smtClean="0">
                <a:solidFill>
                  <a:srgbClr val="009EDB"/>
                </a:solidFill>
              </a:rPr>
              <a:t>Introduction</a:t>
            </a:r>
            <a:endParaRPr lang="en-US" sz="3600" dirty="0">
              <a:solidFill>
                <a:srgbClr val="009EDB"/>
              </a:solidFill>
            </a:endParaRPr>
          </a:p>
        </p:txBody>
      </p:sp>
      <p:graphicFrame>
        <p:nvGraphicFramePr>
          <p:cNvPr id="4" name="Diagram 3"/>
          <p:cNvGraphicFramePr/>
          <p:nvPr>
            <p:extLst>
              <p:ext uri="{D42A27DB-BD31-4B8C-83A1-F6EECF244321}">
                <p14:modId xmlns:p14="http://schemas.microsoft.com/office/powerpoint/2010/main" val="2662941493"/>
              </p:ext>
            </p:extLst>
          </p:nvPr>
        </p:nvGraphicFramePr>
        <p:xfrm>
          <a:off x="381000" y="1447801"/>
          <a:ext cx="7391400" cy="4572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7" name="Picture 16" descr="OGP logo.tiff"/>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421352" y="38100"/>
            <a:ext cx="1709948" cy="1413322"/>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09600" y="274638"/>
            <a:ext cx="9448800" cy="11430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mtClean="0"/>
              <a:t>Objectives of Workshop </a:t>
            </a:r>
            <a:endParaRPr lang="en-US" dirty="0"/>
          </a:p>
        </p:txBody>
      </p:sp>
      <p:sp>
        <p:nvSpPr>
          <p:cNvPr id="3" name="Content Placeholder 2"/>
          <p:cNvSpPr txBox="1">
            <a:spLocks/>
          </p:cNvSpPr>
          <p:nvPr/>
        </p:nvSpPr>
        <p:spPr>
          <a:xfrm>
            <a:off x="424110" y="953184"/>
            <a:ext cx="8382000" cy="4951631"/>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smtClean="0"/>
              <a:t>1</a:t>
            </a:r>
            <a:r>
              <a:rPr lang="en-US" sz="2400" baseline="30000" dirty="0" smtClean="0"/>
              <a:t>st</a:t>
            </a:r>
            <a:r>
              <a:rPr lang="en-US" sz="2400" dirty="0" smtClean="0"/>
              <a:t> Civil Society Consultation Workshop aims to address two key issues: </a:t>
            </a:r>
          </a:p>
          <a:p>
            <a:endParaRPr lang="en-US" dirty="0"/>
          </a:p>
        </p:txBody>
      </p:sp>
      <p:pic>
        <p:nvPicPr>
          <p:cNvPr id="4" name="Picture 3" descr="C:\Users\User\Pictures\Workshop\0A8A5503.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29200" y="4042515"/>
            <a:ext cx="3776910" cy="2301158"/>
          </a:xfrm>
          <a:prstGeom prst="rect">
            <a:avLst/>
          </a:prstGeom>
          <a:noFill/>
          <a:ln>
            <a:noFill/>
          </a:ln>
        </p:spPr>
      </p:pic>
      <p:pic>
        <p:nvPicPr>
          <p:cNvPr id="5" name="Picture 4" descr="C:\Users\User\Desktop\0A8A5331.jpg"/>
          <p:cNvPicPr/>
          <p:nvPr/>
        </p:nvPicPr>
        <p:blipFill rotWithShape="1">
          <a:blip r:embed="rId4" cstate="print">
            <a:extLst>
              <a:ext uri="{28A0092B-C50C-407E-A947-70E740481C1C}">
                <a14:useLocalDpi xmlns:a14="http://schemas.microsoft.com/office/drawing/2010/main" val="0"/>
              </a:ext>
            </a:extLst>
          </a:blip>
          <a:srcRect/>
          <a:stretch/>
        </p:blipFill>
        <p:spPr bwMode="auto">
          <a:xfrm>
            <a:off x="424110" y="4060301"/>
            <a:ext cx="3858972" cy="2283372"/>
          </a:xfrm>
          <a:prstGeom prst="rect">
            <a:avLst/>
          </a:prstGeom>
          <a:noFill/>
          <a:ln>
            <a:noFill/>
          </a:ln>
          <a:extLst>
            <a:ext uri="{53640926-AAD7-44D8-BBD7-CCE9431645EC}">
              <a14:shadowObscured xmlns:a14="http://schemas.microsoft.com/office/drawing/2010/main"/>
            </a:ext>
          </a:extLst>
        </p:spPr>
      </p:pic>
      <p:graphicFrame>
        <p:nvGraphicFramePr>
          <p:cNvPr id="8" name="Diagram 7"/>
          <p:cNvGraphicFramePr/>
          <p:nvPr>
            <p:extLst>
              <p:ext uri="{D42A27DB-BD31-4B8C-83A1-F6EECF244321}">
                <p14:modId xmlns:p14="http://schemas.microsoft.com/office/powerpoint/2010/main" val="3773851622"/>
              </p:ext>
            </p:extLst>
          </p:nvPr>
        </p:nvGraphicFramePr>
        <p:xfrm>
          <a:off x="424110" y="1752600"/>
          <a:ext cx="8350709" cy="212653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6392677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295400" y="188056"/>
            <a:ext cx="6934200" cy="11430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000" dirty="0" smtClean="0"/>
              <a:t>Keynote speakers</a:t>
            </a:r>
            <a:endParaRPr lang="en-US" sz="4000" dirty="0"/>
          </a:p>
        </p:txBody>
      </p:sp>
      <p:sp>
        <p:nvSpPr>
          <p:cNvPr id="3" name="Content Placeholder 2"/>
          <p:cNvSpPr txBox="1">
            <a:spLocks/>
          </p:cNvSpPr>
          <p:nvPr/>
        </p:nvSpPr>
        <p:spPr>
          <a:xfrm>
            <a:off x="609600" y="1600201"/>
            <a:ext cx="8052619" cy="4495797"/>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dirty="0" smtClean="0"/>
          </a:p>
          <a:p>
            <a:endParaRPr lang="en-US" dirty="0" smtClean="0"/>
          </a:p>
        </p:txBody>
      </p:sp>
      <p:sp>
        <p:nvSpPr>
          <p:cNvPr id="4" name="TextBox 3"/>
          <p:cNvSpPr txBox="1"/>
          <p:nvPr/>
        </p:nvSpPr>
        <p:spPr>
          <a:xfrm>
            <a:off x="381000" y="949046"/>
            <a:ext cx="8382000" cy="461665"/>
          </a:xfrm>
          <a:prstGeom prst="rect">
            <a:avLst/>
          </a:prstGeom>
          <a:noFill/>
        </p:spPr>
        <p:txBody>
          <a:bodyPr wrap="square" rtlCol="0">
            <a:spAutoFit/>
          </a:bodyPr>
          <a:lstStyle/>
          <a:p>
            <a:r>
              <a:rPr lang="en-US" sz="2400" dirty="0" smtClean="0"/>
              <a:t>3 keynote speakers presented speech in workshop</a:t>
            </a:r>
            <a:endParaRPr lang="en-US" sz="2400" dirty="0"/>
          </a:p>
        </p:txBody>
      </p:sp>
      <p:sp>
        <p:nvSpPr>
          <p:cNvPr id="5" name="TextBox 4"/>
          <p:cNvSpPr txBox="1"/>
          <p:nvPr/>
        </p:nvSpPr>
        <p:spPr>
          <a:xfrm>
            <a:off x="280219" y="1489383"/>
            <a:ext cx="4748981" cy="5170646"/>
          </a:xfrm>
          <a:prstGeom prst="rect">
            <a:avLst/>
          </a:prstGeom>
          <a:noFill/>
        </p:spPr>
        <p:txBody>
          <a:bodyPr wrap="square" rtlCol="0">
            <a:spAutoFit/>
          </a:bodyPr>
          <a:lstStyle/>
          <a:p>
            <a:r>
              <a:rPr lang="en-US" sz="2200" dirty="0" smtClean="0"/>
              <a:t>Sayed Ikram Afzali spoke on behalf of Integrity Watch Afghanistan. </a:t>
            </a:r>
          </a:p>
          <a:p>
            <a:pPr marL="342900" indent="-342900">
              <a:buFontTx/>
              <a:buChar char="-"/>
            </a:pPr>
            <a:r>
              <a:rPr lang="en-US" sz="2200" dirty="0" smtClean="0"/>
              <a:t>He appreciated presence of different CSOs. </a:t>
            </a:r>
          </a:p>
          <a:p>
            <a:pPr marL="342900" indent="-342900">
              <a:buFontTx/>
              <a:buChar char="-"/>
            </a:pPr>
            <a:r>
              <a:rPr lang="en-US" sz="2200" dirty="0" smtClean="0"/>
              <a:t>He added “I got the inspiration that Afghanistan should join OGP in 2014, when delivering speech in OGP annual summit in Bali”. </a:t>
            </a:r>
          </a:p>
          <a:p>
            <a:pPr marL="342900" indent="-342900">
              <a:buFontTx/>
              <a:buChar char="-"/>
            </a:pPr>
            <a:r>
              <a:rPr lang="en-US" sz="2200" dirty="0" smtClean="0"/>
              <a:t>He also appreciated endeavor and dedication of Mr. Yama </a:t>
            </a:r>
            <a:r>
              <a:rPr lang="en-US" sz="2200" dirty="0" err="1" smtClean="0"/>
              <a:t>Yari</a:t>
            </a:r>
            <a:r>
              <a:rPr lang="en-US" sz="2200" dirty="0" smtClean="0"/>
              <a:t>. </a:t>
            </a:r>
          </a:p>
          <a:p>
            <a:pPr marL="342900" indent="-342900">
              <a:buFontTx/>
              <a:buChar char="-"/>
            </a:pPr>
            <a:r>
              <a:rPr lang="en-US" sz="2200" dirty="0" smtClean="0"/>
              <a:t>Joint platform to embed all scattered anti-corruption and reforming efforts by CS and government. </a:t>
            </a:r>
          </a:p>
          <a:p>
            <a:pPr marL="342900" indent="-342900">
              <a:buFontTx/>
              <a:buChar char="-"/>
            </a:pPr>
            <a:r>
              <a:rPr lang="en-US" sz="2200" dirty="0" smtClean="0"/>
              <a:t>Further stressed on “Openness” of OGP</a:t>
            </a:r>
            <a:endParaRPr lang="en-US" sz="2200" dirty="0"/>
          </a:p>
        </p:txBody>
      </p:sp>
      <p:pic>
        <p:nvPicPr>
          <p:cNvPr id="6" name="Picture 5"/>
          <p:cNvPicPr/>
          <p:nvPr/>
        </p:nvPicPr>
        <p:blipFill>
          <a:blip r:embed="rId3">
            <a:extLst>
              <a:ext uri="{28A0092B-C50C-407E-A947-70E740481C1C}">
                <a14:useLocalDpi xmlns:a14="http://schemas.microsoft.com/office/drawing/2010/main" val="0"/>
              </a:ext>
            </a:extLst>
          </a:blip>
          <a:srcRect/>
          <a:stretch>
            <a:fillRect/>
          </a:stretch>
        </p:blipFill>
        <p:spPr bwMode="auto">
          <a:xfrm>
            <a:off x="4994564" y="2092046"/>
            <a:ext cx="3861619" cy="3352800"/>
          </a:xfrm>
          <a:prstGeom prst="rect">
            <a:avLst/>
          </a:prstGeom>
          <a:noFill/>
        </p:spPr>
      </p:pic>
    </p:spTree>
    <p:extLst>
      <p:ext uri="{BB962C8B-B14F-4D97-AF65-F5344CB8AC3E}">
        <p14:creationId xmlns:p14="http://schemas.microsoft.com/office/powerpoint/2010/main" val="38538937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124200" y="304800"/>
            <a:ext cx="5410200" cy="523220"/>
          </a:xfrm>
          <a:prstGeom prst="rect">
            <a:avLst/>
          </a:prstGeom>
          <a:noFill/>
        </p:spPr>
        <p:txBody>
          <a:bodyPr wrap="square" rtlCol="0">
            <a:spAutoFit/>
          </a:bodyPr>
          <a:lstStyle/>
          <a:p>
            <a:r>
              <a:rPr lang="en-US" sz="2800" dirty="0" smtClean="0"/>
              <a:t>Keynote Speaker II</a:t>
            </a:r>
            <a:endParaRPr lang="en-US" sz="2800" dirty="0"/>
          </a:p>
        </p:txBody>
      </p:sp>
      <p:sp>
        <p:nvSpPr>
          <p:cNvPr id="3" name="TextBox 2"/>
          <p:cNvSpPr txBox="1"/>
          <p:nvPr/>
        </p:nvSpPr>
        <p:spPr>
          <a:xfrm>
            <a:off x="609600" y="942737"/>
            <a:ext cx="3962400" cy="6186309"/>
          </a:xfrm>
          <a:prstGeom prst="rect">
            <a:avLst/>
          </a:prstGeom>
          <a:noFill/>
        </p:spPr>
        <p:txBody>
          <a:bodyPr wrap="square" rtlCol="0">
            <a:spAutoFit/>
          </a:bodyPr>
          <a:lstStyle/>
          <a:p>
            <a:r>
              <a:rPr lang="en-US" sz="2200" dirty="0" smtClean="0"/>
              <a:t>Dr. </a:t>
            </a:r>
            <a:r>
              <a:rPr lang="en-US" sz="2200" dirty="0" err="1" smtClean="0"/>
              <a:t>Hafizullah</a:t>
            </a:r>
            <a:r>
              <a:rPr lang="en-US" sz="2200" dirty="0" smtClean="0"/>
              <a:t> </a:t>
            </a:r>
            <a:r>
              <a:rPr lang="en-US" sz="2200" dirty="0" err="1" smtClean="0"/>
              <a:t>Fayaz</a:t>
            </a:r>
            <a:r>
              <a:rPr lang="en-US" sz="2200" dirty="0" smtClean="0"/>
              <a:t> on behalf of Administrative Office of President delivered speech and key areas which he emphasized on: </a:t>
            </a:r>
          </a:p>
          <a:p>
            <a:pPr marL="285750" indent="-285750">
              <a:buFont typeface="Arial" panose="020B0604020202020204" pitchFamily="34" charset="0"/>
              <a:buChar char="•"/>
            </a:pPr>
            <a:r>
              <a:rPr lang="en-US" sz="2200" dirty="0" smtClean="0"/>
              <a:t>He also appreciated the efforts and endeavor of Mr. Yama </a:t>
            </a:r>
            <a:r>
              <a:rPr lang="en-US" sz="2200" dirty="0" err="1" smtClean="0"/>
              <a:t>yari</a:t>
            </a:r>
            <a:r>
              <a:rPr lang="en-US" sz="2200" dirty="0" smtClean="0"/>
              <a:t> who contributed a lot for Afghanistan’s Participation.</a:t>
            </a:r>
          </a:p>
          <a:p>
            <a:pPr marL="285750" indent="-285750">
              <a:buFont typeface="Arial" panose="020B0604020202020204" pitchFamily="34" charset="0"/>
              <a:buChar char="•"/>
            </a:pPr>
            <a:r>
              <a:rPr lang="en-US" sz="2200" dirty="0" smtClean="0"/>
              <a:t>He stressed on “active participation” of CS and government.</a:t>
            </a:r>
          </a:p>
          <a:p>
            <a:pPr marL="285750" indent="-285750">
              <a:buFont typeface="Arial" panose="020B0604020202020204" pitchFamily="34" charset="0"/>
              <a:buChar char="•"/>
            </a:pPr>
            <a:r>
              <a:rPr lang="en-US" sz="2200" dirty="0" smtClean="0"/>
              <a:t>“New Concept for Afghanistan. </a:t>
            </a:r>
          </a:p>
          <a:p>
            <a:pPr marL="285750" indent="-285750">
              <a:buFont typeface="Arial" panose="020B0604020202020204" pitchFamily="34" charset="0"/>
              <a:buChar char="•"/>
            </a:pPr>
            <a:r>
              <a:rPr lang="en-US" sz="2200" dirty="0" smtClean="0"/>
              <a:t>“Open” initiative.</a:t>
            </a:r>
          </a:p>
          <a:p>
            <a:pPr marL="285750" indent="-285750">
              <a:buFont typeface="Arial" panose="020B0604020202020204" pitchFamily="34" charset="0"/>
              <a:buChar char="•"/>
            </a:pPr>
            <a:endParaRPr lang="en-US" sz="2200" dirty="0" smtClean="0"/>
          </a:p>
          <a:p>
            <a:pPr marL="285750" indent="-285750">
              <a:buFont typeface="Arial" panose="020B0604020202020204" pitchFamily="34" charset="0"/>
              <a:buChar char="•"/>
            </a:pPr>
            <a:endParaRPr lang="en-US" sz="2200" dirty="0"/>
          </a:p>
        </p:txBody>
      </p:sp>
      <p:pic>
        <p:nvPicPr>
          <p:cNvPr id="4" name="Picture 3"/>
          <p:cNvPicPr/>
          <p:nvPr/>
        </p:nvPicPr>
        <p:blipFill>
          <a:blip r:embed="rId3">
            <a:extLst>
              <a:ext uri="{28A0092B-C50C-407E-A947-70E740481C1C}">
                <a14:useLocalDpi xmlns:a14="http://schemas.microsoft.com/office/drawing/2010/main" val="0"/>
              </a:ext>
            </a:extLst>
          </a:blip>
          <a:srcRect/>
          <a:stretch>
            <a:fillRect/>
          </a:stretch>
        </p:blipFill>
        <p:spPr bwMode="auto">
          <a:xfrm>
            <a:off x="4724400" y="1905000"/>
            <a:ext cx="4191000" cy="3505200"/>
          </a:xfrm>
          <a:prstGeom prst="rect">
            <a:avLst/>
          </a:prstGeom>
          <a:noFill/>
        </p:spPr>
      </p:pic>
    </p:spTree>
    <p:extLst>
      <p:ext uri="{BB962C8B-B14F-4D97-AF65-F5344CB8AC3E}">
        <p14:creationId xmlns:p14="http://schemas.microsoft.com/office/powerpoint/2010/main" val="29106938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67000" y="304800"/>
            <a:ext cx="5638800" cy="461665"/>
          </a:xfrm>
          <a:prstGeom prst="rect">
            <a:avLst/>
          </a:prstGeom>
          <a:noFill/>
        </p:spPr>
        <p:txBody>
          <a:bodyPr wrap="square" rtlCol="0">
            <a:spAutoFit/>
          </a:bodyPr>
          <a:lstStyle/>
          <a:p>
            <a:r>
              <a:rPr lang="en-US" sz="2400" dirty="0" smtClean="0"/>
              <a:t>Keynote speaker III</a:t>
            </a:r>
            <a:endParaRPr lang="en-US" sz="2400" dirty="0"/>
          </a:p>
        </p:txBody>
      </p:sp>
      <p:sp>
        <p:nvSpPr>
          <p:cNvPr id="3" name="TextBox 2"/>
          <p:cNvSpPr txBox="1"/>
          <p:nvPr/>
        </p:nvSpPr>
        <p:spPr>
          <a:xfrm>
            <a:off x="533400" y="1371600"/>
            <a:ext cx="4191000" cy="4801314"/>
          </a:xfrm>
          <a:prstGeom prst="rect">
            <a:avLst/>
          </a:prstGeom>
          <a:noFill/>
        </p:spPr>
        <p:txBody>
          <a:bodyPr wrap="square" rtlCol="0">
            <a:spAutoFit/>
          </a:bodyPr>
          <a:lstStyle/>
          <a:p>
            <a:r>
              <a:rPr lang="en-US" dirty="0" smtClean="0"/>
              <a:t>Engineer Baryalai Omarzai representing Afghanistan NGOs Coordinating Body delivered speech and key areas covered were: </a:t>
            </a:r>
          </a:p>
          <a:p>
            <a:pPr marL="285750" indent="-285750">
              <a:buFontTx/>
              <a:buChar char="-"/>
            </a:pPr>
            <a:r>
              <a:rPr lang="en-US" dirty="0" smtClean="0"/>
              <a:t>Expressed Concerns on government commitments to stay focused on partnership.</a:t>
            </a:r>
          </a:p>
          <a:p>
            <a:pPr marL="285750" indent="-285750">
              <a:buFontTx/>
              <a:buChar char="-"/>
            </a:pPr>
            <a:r>
              <a:rPr lang="en-US" dirty="0" smtClean="0"/>
              <a:t>ANCB will assist in dissemination information through regional representatives.</a:t>
            </a:r>
          </a:p>
          <a:p>
            <a:pPr marL="285750" indent="-285750">
              <a:buFontTx/>
              <a:buChar char="-"/>
            </a:pPr>
            <a:r>
              <a:rPr lang="en-US" dirty="0" smtClean="0"/>
              <a:t>he also proposed for inclusion of private sector in Forum. </a:t>
            </a:r>
          </a:p>
          <a:p>
            <a:pPr marL="285750" indent="-285750">
              <a:buFontTx/>
              <a:buChar char="-"/>
            </a:pPr>
            <a:r>
              <a:rPr lang="en-US" dirty="0" smtClean="0"/>
              <a:t>At last he stated “ I hope that OGP does not suffer the fate of London Conference, whereby 12 commitments were raised and still no action is take to implement these commitments. </a:t>
            </a:r>
            <a:endParaRPr lang="en-US" dirty="0"/>
          </a:p>
        </p:txBody>
      </p:sp>
      <p:pic>
        <p:nvPicPr>
          <p:cNvPr id="4" name="Picture 3"/>
          <p:cNvPicPr/>
          <p:nvPr/>
        </p:nvPicPr>
        <p:blipFill>
          <a:blip r:embed="rId3">
            <a:extLst>
              <a:ext uri="{28A0092B-C50C-407E-A947-70E740481C1C}">
                <a14:useLocalDpi xmlns:a14="http://schemas.microsoft.com/office/drawing/2010/main" val="0"/>
              </a:ext>
            </a:extLst>
          </a:blip>
          <a:srcRect/>
          <a:stretch>
            <a:fillRect/>
          </a:stretch>
        </p:blipFill>
        <p:spPr bwMode="auto">
          <a:xfrm>
            <a:off x="4822940" y="1752600"/>
            <a:ext cx="3940060" cy="3429000"/>
          </a:xfrm>
          <a:prstGeom prst="rect">
            <a:avLst/>
          </a:prstGeom>
          <a:noFill/>
        </p:spPr>
      </p:pic>
    </p:spTree>
    <p:extLst>
      <p:ext uri="{BB962C8B-B14F-4D97-AF65-F5344CB8AC3E}">
        <p14:creationId xmlns:p14="http://schemas.microsoft.com/office/powerpoint/2010/main" val="4835128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33500" y="304800"/>
            <a:ext cx="6477000" cy="11430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t>Presentations</a:t>
            </a:r>
            <a:endParaRPr lang="en-US" dirty="0"/>
          </a:p>
        </p:txBody>
      </p:sp>
      <p:sp>
        <p:nvSpPr>
          <p:cNvPr id="3" name="Content Placeholder 2"/>
          <p:cNvSpPr txBox="1">
            <a:spLocks/>
          </p:cNvSpPr>
          <p:nvPr/>
        </p:nvSpPr>
        <p:spPr>
          <a:xfrm>
            <a:off x="304800" y="1413164"/>
            <a:ext cx="5730977" cy="4495797"/>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What is OGP?</a:t>
            </a:r>
          </a:p>
          <a:p>
            <a:r>
              <a:rPr lang="en-US" dirty="0" smtClean="0"/>
              <a:t>What is OGP? What is envisaged structure of OGP for Afghanistan?</a:t>
            </a:r>
          </a:p>
          <a:p>
            <a:r>
              <a:rPr lang="en-US" dirty="0" smtClean="0"/>
              <a:t>OGP experiences in Mongolia. </a:t>
            </a:r>
          </a:p>
          <a:p>
            <a:r>
              <a:rPr lang="en-US" dirty="0" smtClean="0"/>
              <a:t>What is NAP?</a:t>
            </a:r>
          </a:p>
          <a:p>
            <a:endParaRPr lang="en-US" dirty="0"/>
          </a:p>
        </p:txBody>
      </p:sp>
    </p:spTree>
    <p:extLst>
      <p:ext uri="{BB962C8B-B14F-4D97-AF65-F5344CB8AC3E}">
        <p14:creationId xmlns:p14="http://schemas.microsoft.com/office/powerpoint/2010/main" val="15680777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76200" y="274638"/>
            <a:ext cx="8915400" cy="11430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mtClean="0"/>
              <a:t>Consultation Session </a:t>
            </a:r>
            <a:endParaRPr lang="en-US" dirty="0"/>
          </a:p>
        </p:txBody>
      </p:sp>
      <p:sp>
        <p:nvSpPr>
          <p:cNvPr id="3" name="Content Placeholder 2"/>
          <p:cNvSpPr txBox="1">
            <a:spLocks/>
          </p:cNvSpPr>
          <p:nvPr/>
        </p:nvSpPr>
        <p:spPr>
          <a:xfrm>
            <a:off x="76200" y="1177159"/>
            <a:ext cx="4641164" cy="4918839"/>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57800" y="1395249"/>
            <a:ext cx="3417652" cy="2414751"/>
          </a:xfrm>
          <a:prstGeom prst="rect">
            <a:avLst/>
          </a:prstGeom>
        </p:spPr>
      </p:pic>
      <p:sp>
        <p:nvSpPr>
          <p:cNvPr id="6" name="TextBox 5"/>
          <p:cNvSpPr txBox="1"/>
          <p:nvPr/>
        </p:nvSpPr>
        <p:spPr>
          <a:xfrm>
            <a:off x="762000" y="1690062"/>
            <a:ext cx="3581400" cy="3816429"/>
          </a:xfrm>
          <a:prstGeom prst="rect">
            <a:avLst/>
          </a:prstGeom>
          <a:noFill/>
        </p:spPr>
        <p:txBody>
          <a:bodyPr wrap="square" rtlCol="0">
            <a:spAutoFit/>
          </a:bodyPr>
          <a:lstStyle/>
          <a:p>
            <a:pPr marL="285750" indent="-285750">
              <a:buFont typeface="Arial" panose="020B0604020202020204" pitchFamily="34" charset="0"/>
              <a:buChar char="•"/>
            </a:pPr>
            <a:r>
              <a:rPr lang="en-US" sz="2200" dirty="0" smtClean="0"/>
              <a:t>Introduction to NAP</a:t>
            </a:r>
          </a:p>
          <a:p>
            <a:pPr marL="285750" indent="-285750">
              <a:buFont typeface="Arial" panose="020B0604020202020204" pitchFamily="34" charset="0"/>
              <a:buChar char="•"/>
            </a:pPr>
            <a:r>
              <a:rPr lang="en-US" sz="2200" dirty="0" smtClean="0"/>
              <a:t>Four groups were organized for consultation. </a:t>
            </a:r>
          </a:p>
          <a:p>
            <a:pPr marL="285750" indent="-285750">
              <a:buFont typeface="Arial" panose="020B0604020202020204" pitchFamily="34" charset="0"/>
              <a:buChar char="•"/>
            </a:pPr>
            <a:r>
              <a:rPr lang="en-US" sz="2200" dirty="0" smtClean="0"/>
              <a:t>Group work was facilitated by APPRO, ACBAR, EPD, AWN and IWA. </a:t>
            </a:r>
          </a:p>
          <a:p>
            <a:endParaRPr lang="en-US" sz="2200" dirty="0" smtClean="0"/>
          </a:p>
          <a:p>
            <a:pPr marL="285750" indent="-285750">
              <a:buFont typeface="Arial" panose="020B0604020202020204" pitchFamily="34" charset="0"/>
              <a:buChar char="•"/>
            </a:pPr>
            <a:r>
              <a:rPr lang="en-US" sz="2200" dirty="0" smtClean="0"/>
              <a:t>At the end of Consultation, </a:t>
            </a:r>
            <a:r>
              <a:rPr lang="en-US" sz="2200" dirty="0" smtClean="0">
                <a:solidFill>
                  <a:schemeClr val="accent6">
                    <a:lumMod val="75000"/>
                  </a:schemeClr>
                </a:solidFill>
              </a:rPr>
              <a:t>29 Commitments </a:t>
            </a:r>
            <a:r>
              <a:rPr lang="en-US" sz="2200" dirty="0" smtClean="0"/>
              <a:t>were drafted by participants.</a:t>
            </a:r>
          </a:p>
          <a:p>
            <a:pPr marL="285750" indent="-285750">
              <a:buFont typeface="Arial" panose="020B0604020202020204" pitchFamily="34" charset="0"/>
              <a:buChar char="•"/>
            </a:pPr>
            <a:r>
              <a:rPr lang="en-US" sz="2200" dirty="0" smtClean="0"/>
              <a:t>Covering all 4 areas. </a:t>
            </a:r>
            <a:endParaRPr lang="en-US" sz="2200" dirty="0"/>
          </a:p>
        </p:txBody>
      </p: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54282" y="3962400"/>
            <a:ext cx="3421170" cy="2133600"/>
          </a:xfrm>
          <a:prstGeom prst="rect">
            <a:avLst/>
          </a:prstGeom>
        </p:spPr>
      </p:pic>
    </p:spTree>
    <p:extLst>
      <p:ext uri="{BB962C8B-B14F-4D97-AF65-F5344CB8AC3E}">
        <p14:creationId xmlns:p14="http://schemas.microsoft.com/office/powerpoint/2010/main" val="12470636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570186" y="0"/>
            <a:ext cx="6400800" cy="11430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000" dirty="0" smtClean="0"/>
              <a:t>Group A  </a:t>
            </a:r>
            <a:endParaRPr lang="en-US" sz="4000" dirty="0"/>
          </a:p>
        </p:txBody>
      </p:sp>
      <p:graphicFrame>
        <p:nvGraphicFramePr>
          <p:cNvPr id="3" name="Content Placeholder 5"/>
          <p:cNvGraphicFramePr>
            <a:graphicFrameLocks/>
          </p:cNvGraphicFramePr>
          <p:nvPr>
            <p:extLst>
              <p:ext uri="{D42A27DB-BD31-4B8C-83A1-F6EECF244321}">
                <p14:modId xmlns:p14="http://schemas.microsoft.com/office/powerpoint/2010/main" val="3798694965"/>
              </p:ext>
            </p:extLst>
          </p:nvPr>
        </p:nvGraphicFramePr>
        <p:xfrm>
          <a:off x="53993" y="1295401"/>
          <a:ext cx="5203808" cy="4547100"/>
        </p:xfrm>
        <a:graphic>
          <a:graphicData uri="http://schemas.openxmlformats.org/drawingml/2006/table">
            <a:tbl>
              <a:tblPr firstRow="1" firstCol="1" bandRow="1">
                <a:tableStyleId>{5C22544A-7EE6-4342-B048-85BDC9FD1C3A}</a:tableStyleId>
              </a:tblPr>
              <a:tblGrid>
                <a:gridCol w="209348">
                  <a:extLst>
                    <a:ext uri="{9D8B030D-6E8A-4147-A177-3AD203B41FA5}">
                      <a16:colId xmlns:a16="http://schemas.microsoft.com/office/drawing/2014/main" val="3750877076"/>
                    </a:ext>
                  </a:extLst>
                </a:gridCol>
                <a:gridCol w="4994460">
                  <a:extLst>
                    <a:ext uri="{9D8B030D-6E8A-4147-A177-3AD203B41FA5}">
                      <a16:colId xmlns:a16="http://schemas.microsoft.com/office/drawing/2014/main" val="2986254193"/>
                    </a:ext>
                  </a:extLst>
                </a:gridCol>
              </a:tblGrid>
              <a:tr h="228599">
                <a:tc rowSpan="2">
                  <a:txBody>
                    <a:bodyPr/>
                    <a:lstStyle/>
                    <a:p>
                      <a:pPr marL="0" marR="0" algn="ctr">
                        <a:lnSpc>
                          <a:spcPct val="110000"/>
                        </a:lnSpc>
                        <a:spcBef>
                          <a:spcPts val="0"/>
                        </a:spcBef>
                        <a:spcAft>
                          <a:spcPts val="0"/>
                        </a:spcAft>
                      </a:pPr>
                      <a:r>
                        <a:rPr lang="en-US" sz="2000">
                          <a:effectLst/>
                        </a:rPr>
                        <a:t> </a:t>
                      </a:r>
                      <a:endParaRPr lang="en-US" sz="1600">
                        <a:effectLst/>
                      </a:endParaRPr>
                    </a:p>
                    <a:p>
                      <a:pPr marL="0" marR="0">
                        <a:lnSpc>
                          <a:spcPct val="110000"/>
                        </a:lnSpc>
                        <a:spcBef>
                          <a:spcPts val="0"/>
                        </a:spcBef>
                        <a:spcAft>
                          <a:spcPts val="0"/>
                        </a:spcAft>
                      </a:pPr>
                      <a:r>
                        <a:rPr lang="en-US" sz="2000">
                          <a:effectLst/>
                        </a:rPr>
                        <a:t> </a:t>
                      </a:r>
                      <a:endParaRPr lang="en-US" sz="1600">
                        <a:effectLst/>
                      </a:endParaRPr>
                    </a:p>
                    <a:p>
                      <a:pPr marL="0" marR="0">
                        <a:lnSpc>
                          <a:spcPct val="110000"/>
                        </a:lnSpc>
                        <a:spcBef>
                          <a:spcPts val="0"/>
                        </a:spcBef>
                        <a:spcAft>
                          <a:spcPts val="0"/>
                        </a:spcAft>
                      </a:pPr>
                      <a:r>
                        <a:rPr lang="en-US" sz="2000">
                          <a:effectLst/>
                        </a:rPr>
                        <a:t>1</a:t>
                      </a:r>
                      <a:endParaRPr lang="en-US" sz="1600">
                        <a:effectLst/>
                        <a:latin typeface="Century Gothic" panose="020B0502020202020204" pitchFamily="34" charset="0"/>
                        <a:ea typeface="Times New Roman" panose="02020603050405020304" pitchFamily="18" charset="0"/>
                        <a:cs typeface="Tahoma" panose="020B0604030504040204" pitchFamily="34" charset="0"/>
                      </a:endParaRPr>
                    </a:p>
                  </a:txBody>
                  <a:tcPr marL="67341" marR="67341" marT="0" marB="0"/>
                </a:tc>
                <a:tc>
                  <a:txBody>
                    <a:bodyPr/>
                    <a:lstStyle/>
                    <a:p>
                      <a:pPr algn="just">
                        <a:spcAft>
                          <a:spcPts val="0"/>
                        </a:spcAft>
                      </a:pPr>
                      <a:endParaRPr lang="en-US" sz="2000" dirty="0">
                        <a:effectLst/>
                        <a:latin typeface="Century Gothic" panose="020B0502020202020204" pitchFamily="34" charset="0"/>
                        <a:ea typeface="Calibri" panose="020F0502020204030204" pitchFamily="34" charset="0"/>
                      </a:endParaRPr>
                    </a:p>
                  </a:txBody>
                  <a:tcPr marL="67341" marR="67341" marT="0" marB="0"/>
                </a:tc>
                <a:extLst>
                  <a:ext uri="{0D108BD9-81ED-4DB2-BD59-A6C34878D82A}">
                    <a16:rowId xmlns:a16="http://schemas.microsoft.com/office/drawing/2014/main" val="3462738965"/>
                  </a:ext>
                </a:extLst>
              </a:tr>
              <a:tr h="1390918">
                <a:tc vMerge="1">
                  <a:txBody>
                    <a:bodyPr/>
                    <a:lstStyle/>
                    <a:p>
                      <a:endParaRPr lang="en-US"/>
                    </a:p>
                  </a:txBody>
                  <a:tcPr/>
                </a:tc>
                <a:tc>
                  <a:txBody>
                    <a:bodyPr/>
                    <a:lstStyle/>
                    <a:p>
                      <a:pPr>
                        <a:spcAft>
                          <a:spcPts val="0"/>
                        </a:spcAft>
                      </a:pPr>
                      <a:r>
                        <a:rPr lang="en-US" sz="2000" dirty="0" smtClean="0">
                          <a:effectLst/>
                        </a:rPr>
                        <a:t>National Budget should be prepared according to citizens needs and public consultation should be also made before preparing Draft Budget Proposal. </a:t>
                      </a:r>
                      <a:endParaRPr lang="en-US" sz="2000" dirty="0">
                        <a:effectLst/>
                        <a:latin typeface="Century Gothic" panose="020B0502020202020204" pitchFamily="34" charset="0"/>
                        <a:ea typeface="Calibri" panose="020F0502020204030204" pitchFamily="34" charset="0"/>
                      </a:endParaRPr>
                    </a:p>
                  </a:txBody>
                  <a:tcPr marL="67341" marR="67341" marT="0" marB="0"/>
                </a:tc>
                <a:extLst>
                  <a:ext uri="{0D108BD9-81ED-4DB2-BD59-A6C34878D82A}">
                    <a16:rowId xmlns:a16="http://schemas.microsoft.com/office/drawing/2014/main" val="1008363355"/>
                  </a:ext>
                </a:extLst>
              </a:tr>
              <a:tr h="1390918">
                <a:tc>
                  <a:txBody>
                    <a:bodyPr/>
                    <a:lstStyle/>
                    <a:p>
                      <a:pPr marL="0" marR="0">
                        <a:lnSpc>
                          <a:spcPct val="110000"/>
                        </a:lnSpc>
                        <a:spcBef>
                          <a:spcPts val="0"/>
                        </a:spcBef>
                        <a:spcAft>
                          <a:spcPts val="0"/>
                        </a:spcAft>
                      </a:pPr>
                      <a:r>
                        <a:rPr lang="en-US" sz="2000">
                          <a:effectLst/>
                        </a:rPr>
                        <a:t>2</a:t>
                      </a:r>
                      <a:endParaRPr lang="en-US" sz="1600">
                        <a:effectLst/>
                        <a:latin typeface="Century Gothic" panose="020B0502020202020204" pitchFamily="34" charset="0"/>
                        <a:ea typeface="Times New Roman" panose="02020603050405020304" pitchFamily="18" charset="0"/>
                        <a:cs typeface="Tahoma" panose="020B0604030504040204" pitchFamily="34" charset="0"/>
                      </a:endParaRPr>
                    </a:p>
                  </a:txBody>
                  <a:tcPr marL="67341" marR="67341" marT="0" marB="0"/>
                </a:tc>
                <a:tc>
                  <a:txBody>
                    <a:bodyPr/>
                    <a:lstStyle/>
                    <a:p>
                      <a:pPr>
                        <a:spcAft>
                          <a:spcPts val="0"/>
                        </a:spcAft>
                      </a:pPr>
                      <a:r>
                        <a:rPr lang="en-US" sz="2000" dirty="0">
                          <a:effectLst/>
                        </a:rPr>
                        <a:t>Election system should be made digital and results shared through a website, where the total number of votes for each candidate should be displayed online. </a:t>
                      </a:r>
                      <a:endParaRPr lang="en-US" sz="2000" dirty="0">
                        <a:effectLst/>
                        <a:latin typeface="Century Gothic" panose="020B0502020202020204" pitchFamily="34" charset="0"/>
                        <a:ea typeface="Calibri" panose="020F0502020204030204" pitchFamily="34" charset="0"/>
                      </a:endParaRPr>
                    </a:p>
                  </a:txBody>
                  <a:tcPr marL="67341" marR="67341" marT="0" marB="0"/>
                </a:tc>
                <a:extLst>
                  <a:ext uri="{0D108BD9-81ED-4DB2-BD59-A6C34878D82A}">
                    <a16:rowId xmlns:a16="http://schemas.microsoft.com/office/drawing/2014/main" val="1702644780"/>
                  </a:ext>
                </a:extLst>
              </a:tr>
              <a:tr h="695459">
                <a:tc>
                  <a:txBody>
                    <a:bodyPr/>
                    <a:lstStyle/>
                    <a:p>
                      <a:pPr marL="0" marR="0">
                        <a:lnSpc>
                          <a:spcPct val="110000"/>
                        </a:lnSpc>
                        <a:spcBef>
                          <a:spcPts val="0"/>
                        </a:spcBef>
                        <a:spcAft>
                          <a:spcPts val="0"/>
                        </a:spcAft>
                      </a:pPr>
                      <a:r>
                        <a:rPr lang="en-US" sz="2000">
                          <a:effectLst/>
                        </a:rPr>
                        <a:t>3</a:t>
                      </a:r>
                      <a:endParaRPr lang="en-US" sz="1600">
                        <a:effectLst/>
                        <a:latin typeface="Century Gothic" panose="020B0502020202020204" pitchFamily="34" charset="0"/>
                        <a:ea typeface="Times New Roman" panose="02020603050405020304" pitchFamily="18" charset="0"/>
                        <a:cs typeface="Tahoma" panose="020B0604030504040204" pitchFamily="34" charset="0"/>
                      </a:endParaRPr>
                    </a:p>
                  </a:txBody>
                  <a:tcPr marL="67341" marR="67341" marT="0" marB="0"/>
                </a:tc>
                <a:tc>
                  <a:txBody>
                    <a:bodyPr/>
                    <a:lstStyle/>
                    <a:p>
                      <a:pPr>
                        <a:spcAft>
                          <a:spcPts val="0"/>
                        </a:spcAft>
                      </a:pPr>
                      <a:r>
                        <a:rPr lang="en-US" sz="2000">
                          <a:effectLst/>
                        </a:rPr>
                        <a:t>Key decisions by government officials should be made through public consensus. </a:t>
                      </a:r>
                      <a:endParaRPr lang="en-US" sz="2000">
                        <a:effectLst/>
                        <a:latin typeface="Century Gothic" panose="020B0502020202020204" pitchFamily="34" charset="0"/>
                        <a:ea typeface="Calibri" panose="020F0502020204030204" pitchFamily="34" charset="0"/>
                      </a:endParaRPr>
                    </a:p>
                  </a:txBody>
                  <a:tcPr marL="67341" marR="67341" marT="0" marB="0"/>
                </a:tc>
                <a:extLst>
                  <a:ext uri="{0D108BD9-81ED-4DB2-BD59-A6C34878D82A}">
                    <a16:rowId xmlns:a16="http://schemas.microsoft.com/office/drawing/2014/main" val="3297549875"/>
                  </a:ext>
                </a:extLst>
              </a:tr>
              <a:tr h="765005">
                <a:tc>
                  <a:txBody>
                    <a:bodyPr/>
                    <a:lstStyle/>
                    <a:p>
                      <a:pPr marL="0" marR="0">
                        <a:lnSpc>
                          <a:spcPct val="110000"/>
                        </a:lnSpc>
                        <a:spcBef>
                          <a:spcPts val="0"/>
                        </a:spcBef>
                        <a:spcAft>
                          <a:spcPts val="0"/>
                        </a:spcAft>
                      </a:pPr>
                      <a:r>
                        <a:rPr lang="en-US" sz="2000">
                          <a:effectLst/>
                        </a:rPr>
                        <a:t>4</a:t>
                      </a:r>
                      <a:endParaRPr lang="en-US" sz="1600">
                        <a:effectLst/>
                        <a:latin typeface="Century Gothic" panose="020B0502020202020204" pitchFamily="34" charset="0"/>
                        <a:ea typeface="Times New Roman" panose="02020603050405020304" pitchFamily="18" charset="0"/>
                        <a:cs typeface="Tahoma" panose="020B0604030504040204" pitchFamily="34" charset="0"/>
                      </a:endParaRPr>
                    </a:p>
                  </a:txBody>
                  <a:tcPr marL="67341" marR="67341" marT="0" marB="0"/>
                </a:tc>
                <a:tc>
                  <a:txBody>
                    <a:bodyPr/>
                    <a:lstStyle/>
                    <a:p>
                      <a:pPr marL="0" marR="0">
                        <a:lnSpc>
                          <a:spcPct val="110000"/>
                        </a:lnSpc>
                        <a:spcBef>
                          <a:spcPts val="0"/>
                        </a:spcBef>
                        <a:spcAft>
                          <a:spcPts val="0"/>
                        </a:spcAft>
                      </a:pPr>
                      <a:r>
                        <a:rPr lang="en-US" sz="2000" dirty="0">
                          <a:effectLst/>
                        </a:rPr>
                        <a:t>E-</a:t>
                      </a:r>
                      <a:r>
                        <a:rPr lang="en-US" sz="2000" dirty="0" err="1">
                          <a:effectLst/>
                        </a:rPr>
                        <a:t>Tazkira</a:t>
                      </a:r>
                      <a:r>
                        <a:rPr lang="en-US" sz="2000" dirty="0">
                          <a:effectLst/>
                        </a:rPr>
                        <a:t> or digital National ID cards should be distributed to Afghans</a:t>
                      </a:r>
                      <a:endParaRPr lang="en-US" sz="1600" dirty="0">
                        <a:effectLst/>
                        <a:latin typeface="Century Gothic" panose="020B0502020202020204" pitchFamily="34" charset="0"/>
                        <a:ea typeface="Times New Roman" panose="02020603050405020304" pitchFamily="18" charset="0"/>
                        <a:cs typeface="Tahoma" panose="020B0604030504040204" pitchFamily="34" charset="0"/>
                      </a:endParaRPr>
                    </a:p>
                  </a:txBody>
                  <a:tcPr marL="67341" marR="67341" marT="0" marB="0"/>
                </a:tc>
                <a:extLst>
                  <a:ext uri="{0D108BD9-81ED-4DB2-BD59-A6C34878D82A}">
                    <a16:rowId xmlns:a16="http://schemas.microsoft.com/office/drawing/2014/main" val="1800343523"/>
                  </a:ext>
                </a:extLst>
              </a:tr>
            </a:tbl>
          </a:graphicData>
        </a:graphic>
      </p:graphicFrame>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62600" y="1295401"/>
            <a:ext cx="3428999" cy="2285999"/>
          </a:xfrm>
          <a:prstGeom prst="rect">
            <a:avLst/>
          </a:prstGeom>
        </p:spPr>
      </p:pic>
      <p:pic>
        <p:nvPicPr>
          <p:cNvPr id="5" name="Picture 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482935" y="3963734"/>
            <a:ext cx="3588327" cy="2343150"/>
          </a:xfrm>
          <a:prstGeom prst="rect">
            <a:avLst/>
          </a:prstGeom>
        </p:spPr>
      </p:pic>
    </p:spTree>
    <p:extLst>
      <p:ext uri="{BB962C8B-B14F-4D97-AF65-F5344CB8AC3E}">
        <p14:creationId xmlns:p14="http://schemas.microsoft.com/office/powerpoint/2010/main" val="269425565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TotalTime>
  <Words>2272</Words>
  <Application>Microsoft Office PowerPoint</Application>
  <PresentationFormat>On-screen Show (4:3)</PresentationFormat>
  <Paragraphs>347</Paragraphs>
  <Slides>18</Slides>
  <Notes>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18</vt:i4>
      </vt:variant>
    </vt:vector>
  </HeadingPairs>
  <TitlesOfParts>
    <vt:vector size="26" baseType="lpstr">
      <vt:lpstr>Arial</vt:lpstr>
      <vt:lpstr>Calibri</vt:lpstr>
      <vt:lpstr>Century Gothic</vt:lpstr>
      <vt:lpstr>Symbol</vt:lpstr>
      <vt:lpstr>Tahoma</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Office07</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SEAR</dc:creator>
  <cp:lastModifiedBy>User</cp:lastModifiedBy>
  <cp:revision>22</cp:revision>
  <dcterms:created xsi:type="dcterms:W3CDTF">2017-03-04T18:31:18Z</dcterms:created>
  <dcterms:modified xsi:type="dcterms:W3CDTF">2017-05-02T09:51:10Z</dcterms:modified>
</cp:coreProperties>
</file>